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65"/>
  </p:notesMasterIdLst>
  <p:handoutMasterIdLst>
    <p:handoutMasterId r:id="rId66"/>
  </p:handoutMasterIdLst>
  <p:sldIdLst>
    <p:sldId id="624" r:id="rId2"/>
    <p:sldId id="570" r:id="rId3"/>
    <p:sldId id="628" r:id="rId4"/>
    <p:sldId id="625" r:id="rId5"/>
    <p:sldId id="626" r:id="rId6"/>
    <p:sldId id="627" r:id="rId7"/>
    <p:sldId id="629" r:id="rId8"/>
    <p:sldId id="630" r:id="rId9"/>
    <p:sldId id="631" r:id="rId10"/>
    <p:sldId id="632" r:id="rId11"/>
    <p:sldId id="634" r:id="rId12"/>
    <p:sldId id="575" r:id="rId13"/>
    <p:sldId id="573" r:id="rId14"/>
    <p:sldId id="528" r:id="rId15"/>
    <p:sldId id="560" r:id="rId16"/>
    <p:sldId id="561" r:id="rId17"/>
    <p:sldId id="577" r:id="rId18"/>
    <p:sldId id="635" r:id="rId19"/>
    <p:sldId id="549" r:id="rId20"/>
    <p:sldId id="639" r:id="rId21"/>
    <p:sldId id="563" r:id="rId22"/>
    <p:sldId id="637" r:id="rId23"/>
    <p:sldId id="638" r:id="rId24"/>
    <p:sldId id="640" r:id="rId25"/>
    <p:sldId id="578" r:id="rId26"/>
    <p:sldId id="520" r:id="rId27"/>
    <p:sldId id="580" r:id="rId28"/>
    <p:sldId id="568" r:id="rId29"/>
    <p:sldId id="521" r:id="rId30"/>
    <p:sldId id="641" r:id="rId31"/>
    <p:sldId id="522" r:id="rId32"/>
    <p:sldId id="523" r:id="rId33"/>
    <p:sldId id="642" r:id="rId34"/>
    <p:sldId id="525" r:id="rId35"/>
    <p:sldId id="526" r:id="rId36"/>
    <p:sldId id="576" r:id="rId37"/>
    <p:sldId id="527" r:id="rId38"/>
    <p:sldId id="644" r:id="rId39"/>
    <p:sldId id="645" r:id="rId40"/>
    <p:sldId id="646" r:id="rId41"/>
    <p:sldId id="647" r:id="rId42"/>
    <p:sldId id="648" r:id="rId43"/>
    <p:sldId id="649" r:id="rId44"/>
    <p:sldId id="650" r:id="rId45"/>
    <p:sldId id="651" r:id="rId46"/>
    <p:sldId id="652" r:id="rId47"/>
    <p:sldId id="653" r:id="rId48"/>
    <p:sldId id="473" r:id="rId49"/>
    <p:sldId id="654" r:id="rId50"/>
    <p:sldId id="474" r:id="rId51"/>
    <p:sldId id="475" r:id="rId52"/>
    <p:sldId id="476" r:id="rId53"/>
    <p:sldId id="477" r:id="rId54"/>
    <p:sldId id="643" r:id="rId55"/>
    <p:sldId id="655" r:id="rId56"/>
    <p:sldId id="574" r:id="rId57"/>
    <p:sldId id="545" r:id="rId58"/>
    <p:sldId id="546" r:id="rId59"/>
    <p:sldId id="544" r:id="rId60"/>
    <p:sldId id="572" r:id="rId61"/>
    <p:sldId id="548" r:id="rId62"/>
    <p:sldId id="581" r:id="rId63"/>
    <p:sldId id="555" r:id="rId64"/>
  </p:sldIdLst>
  <p:sldSz cx="12192000" cy="6858000"/>
  <p:notesSz cx="7099300" cy="10234613"/>
  <p:custDataLst>
    <p:tags r:id="rId6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333FF"/>
    <a:srgbClr val="6699FF"/>
    <a:srgbClr val="CC00CC"/>
    <a:srgbClr val="EEEB60"/>
    <a:srgbClr val="EAE636"/>
    <a:srgbClr val="FFFF0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9" autoAdjust="0"/>
    <p:restoredTop sz="87416" autoAdjust="0"/>
  </p:normalViewPr>
  <p:slideViewPr>
    <p:cSldViewPr>
      <p:cViewPr>
        <p:scale>
          <a:sx n="77" d="100"/>
          <a:sy n="77" d="100"/>
        </p:scale>
        <p:origin x="160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tags" Target="tags/tag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image" Target="../media/image55.png"/><Relationship Id="rId2" Type="http://schemas.openxmlformats.org/officeDocument/2006/relationships/image" Target="../media/image5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C1A9D02-DD21-4898-A59D-07F6DF8302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2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3656C15A-65A9-4188-BE47-91B53ACA7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38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23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32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51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72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7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1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isl.ira.uka.de</a:t>
            </a:r>
            <a:r>
              <a:rPr lang="en-US" dirty="0" smtClean="0"/>
              <a:t>/</a:t>
            </a:r>
            <a:r>
              <a:rPr lang="en-US" dirty="0" err="1" smtClean="0"/>
              <a:t>neuralNetCourse</a:t>
            </a:r>
            <a:r>
              <a:rPr lang="en-US" dirty="0" smtClean="0"/>
              <a:t>/2004/VL_11_5/</a:t>
            </a:r>
            <a:r>
              <a:rPr lang="en-US" dirty="0" err="1" smtClean="0"/>
              <a:t>Perceptron.html</a:t>
            </a:r>
            <a:endParaRPr 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66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872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9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8DC11-8EFA-4DB0-87BB-57578885D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C7BAE-4B66-4EEC-B79A-1A698F2195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1271A-B7D9-48EC-BE1B-7049E40E98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BA664-188E-4D15-A720-E7568CF80E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BBBF8-8C7C-468A-A607-4A79223C5B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B447F-1489-40A1-8505-7B2E946D4D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EAE0D-0584-46A6-858B-7BBA326602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0F6D5-C5C6-48F0-B3FD-F4C9368729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BB04D-0C1C-4B1B-B2D0-898EDBE9C1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F9B20-1798-443C-80EC-8A3FB7CF1F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8F80A-C317-4557-8A62-ED43EB137E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2A4B744-0245-4492-B137-6352EFB250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wmf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7op92W7voE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59.png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60.png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61.png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6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55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56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57.png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60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72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0B3UAxDgZnbC_X1h6QnhScVlVVEk/view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91.png"/><Relationship Id="rId5" Type="http://schemas.openxmlformats.org/officeDocument/2006/relationships/oleObject" Target="../embeddings/oleObject10.bin"/><Relationship Id="rId6" Type="http://schemas.openxmlformats.org/officeDocument/2006/relationships/image" Target="../media/image92.png"/><Relationship Id="rId7" Type="http://schemas.openxmlformats.org/officeDocument/2006/relationships/oleObject" Target="../embeddings/oleObject11.bin"/><Relationship Id="rId8" Type="http://schemas.openxmlformats.org/officeDocument/2006/relationships/image" Target="../media/image9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8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0.png"/><Relationship Id="rId1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8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24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0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mlr.csail.mit.edu/papers/volume2/crammer01a/crammer01a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20" Type="http://schemas.openxmlformats.org/officeDocument/2006/relationships/image" Target="../media/image168.png"/><Relationship Id="rId21" Type="http://schemas.openxmlformats.org/officeDocument/2006/relationships/image" Target="../media/image169.png"/><Relationship Id="rId22" Type="http://schemas.openxmlformats.org/officeDocument/2006/relationships/image" Target="../media/image170.png"/><Relationship Id="rId10" Type="http://schemas.openxmlformats.org/officeDocument/2006/relationships/tags" Target="../tags/tag34.xml"/><Relationship Id="rId11" Type="http://schemas.openxmlformats.org/officeDocument/2006/relationships/tags" Target="../tags/tag35.xml"/><Relationship Id="rId12" Type="http://schemas.openxmlformats.org/officeDocument/2006/relationships/slideLayout" Target="../slideLayouts/slideLayout2.xml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7.png"/><Relationship Id="rId1" Type="http://schemas.openxmlformats.org/officeDocument/2006/relationships/tags" Target="../tags/tag25.xml"/><Relationship Id="rId2" Type="http://schemas.openxmlformats.org/officeDocument/2006/relationships/tags" Target="../tags/tag26.xml"/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tags" Target="../tags/tag29.xml"/><Relationship Id="rId6" Type="http://schemas.openxmlformats.org/officeDocument/2006/relationships/tags" Target="../tags/tag30.xml"/><Relationship Id="rId7" Type="http://schemas.openxmlformats.org/officeDocument/2006/relationships/tags" Target="../tags/tag31.xml"/><Relationship Id="rId8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95400"/>
            <a:ext cx="8077200" cy="5334000"/>
          </a:xfrm>
        </p:spPr>
        <p:txBody>
          <a:bodyPr/>
          <a:lstStyle/>
          <a:p>
            <a:r>
              <a:rPr lang="en-US" sz="2400" dirty="0"/>
              <a:t>Midterm 2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Next Wednesday Nov 9 at 7:00 </a:t>
            </a:r>
            <a:r>
              <a:rPr lang="en-US" sz="2000" dirty="0" smtClean="0">
                <a:solidFill>
                  <a:srgbClr val="FF0000"/>
                </a:solidFill>
              </a:rPr>
              <a:t>pm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Covers everything up to last Thursday (nothing this week)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OK to bring a two sided, handwritten cheat sheet.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Adam’s Office Hours moved (permanently).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Will be Thursday 11:30 – 12:30, 329 </a:t>
            </a:r>
            <a:r>
              <a:rPr lang="en-US" sz="2000" dirty="0" smtClean="0">
                <a:solidFill>
                  <a:srgbClr val="FF0000"/>
                </a:solidFill>
              </a:rPr>
              <a:t>Soda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7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438400"/>
            <a:ext cx="4124036" cy="4113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Brief Vector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400" dirty="0" smtClean="0"/>
                  <a:t>Suppose we have vectors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𝐰</m:t>
                    </m:r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〈4, 2〉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charset="0"/>
                      </a:rPr>
                      <m:t>𝐟</m:t>
                    </m:r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〈</m:t>
                    </m:r>
                    <m:r>
                      <a:rPr lang="en-US" sz="2400" b="0" i="1" smtClean="0">
                        <a:latin typeface="Cambria Math" charset="0"/>
                      </a:rPr>
                      <m:t>1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3</m:t>
                    </m:r>
                    <m:r>
                      <a:rPr lang="en-US" sz="2400" i="1">
                        <a:latin typeface="Cambria Math" charset="0"/>
                      </a:rPr>
                      <m:t>〉</m:t>
                    </m:r>
                  </m:oMath>
                </a14:m>
                <a:r>
                  <a:rPr lang="en-US" sz="2400" dirty="0" smtClean="0"/>
                  <a:t>, what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𝒘</m:t>
                    </m:r>
                    <m:r>
                      <a:rPr lang="en-US" sz="2400" b="0" i="1" smtClean="0">
                        <a:latin typeface="Cambria Math" charset="0"/>
                      </a:rPr>
                      <m:t> 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?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 4*1 + 3*2 = 10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Angle between vectors is &lt; 90, so dot product is &gt; 0.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/>
              </a:p>
              <a:p>
                <a:pPr>
                  <a:lnSpc>
                    <a:spcPct val="80000"/>
                  </a:lnSpc>
                </a:pPr>
                <a:r>
                  <a:rPr lang="en-US" sz="2400" dirty="0" smtClean="0"/>
                  <a:t>Reminder: </a:t>
                </a:r>
                <a:endParaRPr lang="en-US" sz="2400" b="1" i="0" dirty="0" smtClean="0">
                  <a:latin typeface="Cambria Math" charset="0"/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𝐰</m:t>
                    </m:r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𝐰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𝐟</m:t>
                        </m:r>
                      </m:e>
                    </m:d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400" b="1" dirty="0" smtClean="0"/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𝐰</m:t>
                    </m:r>
                    <m:r>
                      <a:rPr lang="en-US" sz="2400" i="1">
                        <a:latin typeface="Cambria Math" charset="0"/>
                      </a:rPr>
                      <m:t>⋅</m:t>
                    </m:r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b="1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  <a:blipFill rotWithShape="0">
                <a:blip r:embed="rId3"/>
                <a:stretch>
                  <a:fillRect l="-774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17"/>
          <p:cNvSpPr>
            <a:spLocks noChangeShapeType="1"/>
          </p:cNvSpPr>
          <p:nvPr/>
        </p:nvSpPr>
        <p:spPr bwMode="auto">
          <a:xfrm flipV="1">
            <a:off x="9494982" y="3569731"/>
            <a:ext cx="334818" cy="905431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91518" y="3200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5600" y="5402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9529618" y="3849133"/>
            <a:ext cx="1366982" cy="64618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569441" y="398039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93161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Brief Vector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400" dirty="0" smtClean="0"/>
                  <a:t>Suppose we have 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w</m:t>
                    </m:r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〈−3, 4, 2〉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charset="0"/>
                      </a:rPr>
                      <m:t>f</m:t>
                    </m:r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〈1, 0, 1.5〉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smtClean="0"/>
                  <a:t>, what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𝒘</m:t>
                    </m:r>
                    <m:r>
                      <a:rPr lang="en-US" sz="2400" b="0" i="1" smtClean="0">
                        <a:latin typeface="Cambria Math" charset="0"/>
                      </a:rPr>
                      <m:t> 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? 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-3*1 + 4*0 + 2*1.5 = 0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Angle between the vectors is 90 degrees, so dot product is zero.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/>
              </a:p>
              <a:p>
                <a:pPr>
                  <a:lnSpc>
                    <a:spcPct val="80000"/>
                  </a:lnSpc>
                </a:pPr>
                <a:r>
                  <a:rPr lang="en-US" sz="2400" dirty="0" smtClean="0"/>
                  <a:t>Reminder: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𝐰</m:t>
                    </m:r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𝐰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𝐟</m:t>
                        </m:r>
                      </m:e>
                    </m:d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400" b="1" dirty="0" smtClean="0"/>
              </a:p>
              <a:p>
                <a:pPr>
                  <a:lnSpc>
                    <a:spcPct val="80000"/>
                  </a:lnSpc>
                </a:pPr>
                <a:endParaRPr lang="en-US" sz="2400" dirty="0" smtClean="0"/>
              </a:p>
              <a:p>
                <a:pPr>
                  <a:lnSpc>
                    <a:spcPct val="80000"/>
                  </a:lnSpc>
                </a:pPr>
                <a:r>
                  <a:rPr lang="en-US" sz="2400" dirty="0" smtClean="0"/>
                  <a:t>Vector plotting app (to visualize): 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/>
                  <a:t>https://</a:t>
                </a:r>
                <a:r>
                  <a:rPr lang="en-US" sz="2000" dirty="0" err="1"/>
                  <a:t>academo.org</a:t>
                </a:r>
                <a:r>
                  <a:rPr lang="en-US" sz="2000" dirty="0"/>
                  <a:t>/demos/3d-vector-plotter</a:t>
                </a:r>
                <a:r>
                  <a:rPr lang="en-US" sz="2000" dirty="0" smtClean="0"/>
                  <a:t>/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  <a:blipFill rotWithShape="0">
                <a:blip r:embed="rId2"/>
                <a:stretch>
                  <a:fillRect l="-774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895600" y="5402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Error-Driven Classification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5413" y="1676756"/>
            <a:ext cx="9767387" cy="3885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Classifiers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5250" y="1371600"/>
            <a:ext cx="3885299" cy="51636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 (from last time)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981200" y="2819400"/>
            <a:ext cx="2438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Hello,</a:t>
            </a:r>
          </a:p>
          <a:p>
            <a:endParaRPr lang="en-US" sz="1200">
              <a:latin typeface="Courier New" pitchFamily="49" charset="0"/>
            </a:endParaRPr>
          </a:p>
          <a:p>
            <a:r>
              <a:rPr lang="en-US" sz="1200">
                <a:latin typeface="Courier New" pitchFamily="49" charset="0"/>
              </a:rPr>
              <a:t>Do you want free printr cartriges?  Why pay more when you can get them ABSOLUTELY FREE!  Just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648200" y="32004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5626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pic>
        <p:nvPicPr>
          <p:cNvPr id="17414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1822450"/>
            <a:ext cx="3365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670050"/>
            <a:ext cx="1066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67800" y="1822450"/>
            <a:ext cx="336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AutoShape 5"/>
          <p:cNvSpPr>
            <a:spLocks noChangeArrowheads="1"/>
          </p:cNvSpPr>
          <p:nvPr/>
        </p:nvSpPr>
        <p:spPr bwMode="auto">
          <a:xfrm>
            <a:off x="7543800" y="3124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55626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9" name="TextBox 15"/>
          <p:cNvSpPr txBox="1">
            <a:spLocks noChangeArrowheads="1"/>
          </p:cNvSpPr>
          <p:nvPr/>
        </p:nvSpPr>
        <p:spPr bwMode="auto">
          <a:xfrm>
            <a:off x="8458200" y="283845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SPAM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or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+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4648200" y="5029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543800" y="49530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562600" y="4829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PIXEL-7,12  : 1</a:t>
            </a:r>
          </a:p>
          <a:p>
            <a:r>
              <a:rPr lang="en-US" sz="1200">
                <a:latin typeface="Courier New" pitchFamily="49" charset="0"/>
              </a:rPr>
              <a:t>PIXEL-7,13 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  <a:p>
            <a:r>
              <a:rPr lang="en-US" sz="1200">
                <a:latin typeface="Courier New" pitchFamily="49" charset="0"/>
              </a:rPr>
              <a:t>NUM_LOOPS  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5562600" y="4724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4876800"/>
            <a:ext cx="998538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58200" y="4953000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“2”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Some (Simplified) Biology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91440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Very loose inspiration: human neurons</a:t>
            </a:r>
          </a:p>
          <a:p>
            <a:pPr lvl="1"/>
            <a:r>
              <a:rPr lang="en-US" sz="2400" dirty="0" smtClean="0"/>
              <a:t>Don’t get too excited, the metaphor is pretty far from reality.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14017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276741"/>
            <a:ext cx="5403371" cy="20307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Linear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Inputs are </a:t>
            </a:r>
            <a:r>
              <a:rPr lang="en-US" sz="2800" dirty="0" smtClean="0">
                <a:solidFill>
                  <a:srgbClr val="CC0000"/>
                </a:solidFill>
              </a:rPr>
              <a:t>feature values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Each feature has a </a:t>
            </a:r>
            <a:r>
              <a:rPr lang="en-US" sz="2800" dirty="0" smtClean="0">
                <a:solidFill>
                  <a:srgbClr val="CC0000"/>
                </a:solidFill>
              </a:rPr>
              <a:t>weight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Sum is the </a:t>
            </a:r>
            <a:r>
              <a:rPr lang="en-US" sz="2800" dirty="0" smtClean="0">
                <a:solidFill>
                  <a:srgbClr val="CC0000"/>
                </a:solidFill>
              </a:rPr>
              <a:t>activation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If the activation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Positive, output +1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Negative, output -1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960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2578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2578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2578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48768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8768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8768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876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410200" y="52720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0" y="5638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71628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&gt;0?</a:t>
            </a:r>
          </a:p>
        </p:txBody>
      </p:sp>
      <p:cxnSp>
        <p:nvCxnSpPr>
          <p:cNvPr id="25616" name="AutoShape 16"/>
          <p:cNvCxnSpPr>
            <a:cxnSpLocks noChangeShapeType="1"/>
            <a:stCxn id="25605" idx="3"/>
            <a:endCxn id="25615" idx="1"/>
          </p:cNvCxnSpPr>
          <p:nvPr/>
        </p:nvCxnSpPr>
        <p:spPr bwMode="auto">
          <a:xfrm>
            <a:off x="67818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78486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524126"/>
            <a:ext cx="4800600" cy="180422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26519" y="3524612"/>
                <a:ext cx="7624762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activation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charset="0"/>
                            </a:rPr>
                            <m:t>𝐰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0" smtClean="0">
                              <a:latin typeface="Cambria Math" charset="0"/>
                            </a:rPr>
                            <m:t>𝐰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sz="2800" b="1" i="0" smtClean="0">
                              <a:latin typeface="Cambria Math" charset="0"/>
                            </a:rPr>
                            <m:t>𝐟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19" y="3524612"/>
                <a:ext cx="7624762" cy="11378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6" grpId="0" animBg="1"/>
      <p:bldP spid="25607" grpId="0" animBg="1"/>
      <p:bldP spid="25608" grpId="0" animBg="1"/>
      <p:bldP spid="25609" grpId="0" animBg="1"/>
      <p:bldP spid="25610" grpId="0" animBg="1"/>
      <p:bldP spid="25611" grpId="0" animBg="1"/>
      <p:bldP spid="25612" grpId="0"/>
      <p:bldP spid="25613" grpId="0"/>
      <p:bldP spid="25614" grpId="0"/>
      <p:bldP spid="25615" grpId="0" animBg="1"/>
      <p:bldP spid="25617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Rules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9845" y="2362200"/>
            <a:ext cx="9463950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Binary Decision Rule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99060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If we have two classes (i.e. need to make binary decision):</a:t>
            </a:r>
          </a:p>
          <a:p>
            <a:pPr lvl="1" eaLnBrk="1" hangingPunct="1"/>
            <a:r>
              <a:rPr lang="en-US" sz="2000" dirty="0" smtClean="0"/>
              <a:t>Have a weight vector for the “positive” class, e.g. </a:t>
            </a:r>
            <a:r>
              <a:rPr lang="en-US" sz="2000" dirty="0" smtClean="0"/>
              <a:t>spam</a:t>
            </a:r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r>
              <a:rPr lang="en-US" sz="2000" dirty="0" smtClean="0"/>
              <a:t>For any given input x, perceptron calculates activation level on that input’s features.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1100" dirty="0" smtClean="0"/>
          </a:p>
          <a:p>
            <a:pPr lvl="1" eaLnBrk="1" hangingPunct="1"/>
            <a:r>
              <a:rPr lang="en-US" sz="2000" dirty="0" smtClean="0"/>
              <a:t>If activation is positive, perceptron believes it has seen the positive class.</a:t>
            </a:r>
          </a:p>
          <a:p>
            <a:pPr lvl="2"/>
            <a:r>
              <a:rPr lang="en-US" sz="2000" dirty="0"/>
              <a:t>Sort of like this: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www.youtube.com/watch?v=l7op92W7voE</a:t>
            </a:r>
            <a:endParaRPr lang="en-US" sz="2000" dirty="0" smtClean="0"/>
          </a:p>
          <a:p>
            <a:pPr lvl="2"/>
            <a:endParaRPr lang="en-US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28800" y="2514600"/>
                <a:ext cx="175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</a:rPr>
                        <m:t>𝐰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514600"/>
                <a:ext cx="1752600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28800" y="3659832"/>
                <a:ext cx="3886200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activation</m:t>
                          </m:r>
                        </m:e>
                        <m:sub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sz="2400" b="1" i="0" smtClean="0">
                          <a:latin typeface="Cambria Math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charset="0"/>
                        </a:rPr>
                        <m:t>𝐰</m:t>
                      </m:r>
                      <m:r>
                        <a:rPr lang="en-US" sz="20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59832"/>
                <a:ext cx="3886200" cy="453137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24000" y="5408452"/>
                <a:ext cx="4495800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+1, 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activation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charset="0"/>
                                    </a:rPr>
                                    <m:t>𝐰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−1,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charset="0"/>
                                    </a:rPr>
                                    <m:t>if</m:t>
                                  </m:r>
                                  <m:r>
                                    <a:rPr lang="en-US" sz="2400" b="0" i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activation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charset="0"/>
                                    </a:rPr>
                                    <m:t>𝐰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408452"/>
                <a:ext cx="4495800" cy="9161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358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Decision Rule: Geometric Interpretation #1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133600" y="1189038"/>
            <a:ext cx="8229600" cy="4525962"/>
          </a:xfrm>
        </p:spPr>
        <p:txBody>
          <a:bodyPr/>
          <a:lstStyle/>
          <a:p>
            <a:r>
              <a:rPr lang="en-US" sz="2400" dirty="0" smtClean="0"/>
              <a:t>Classification rule: if angle between weight vector and feature vector &lt; 90, assume the positive class.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20000" y="25654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>
                <a:latin typeface="Courier New" pitchFamily="49" charset="0"/>
              </a:rPr>
              <a:t>d1scount    : </a:t>
            </a:r>
            <a:r>
              <a:rPr lang="en-US" sz="1200" dirty="0">
                <a:latin typeface="Courier New" pitchFamily="49" charset="0"/>
              </a:rPr>
              <a:t>2</a:t>
            </a:r>
          </a:p>
          <a:p>
            <a:r>
              <a:rPr lang="en-US" sz="1200" dirty="0">
                <a:latin typeface="Courier New" pitchFamily="49" charset="0"/>
              </a:rPr>
              <a:t>YOUR_NAME   : 0</a:t>
            </a:r>
          </a:p>
          <a:p>
            <a:r>
              <a:rPr lang="en-US" sz="1200" dirty="0">
                <a:latin typeface="Courier New" pitchFamily="49" charset="0"/>
              </a:rPr>
              <a:t>MISSPELLED  : 2</a:t>
            </a:r>
          </a:p>
          <a:p>
            <a:r>
              <a:rPr lang="en-US" sz="1200" dirty="0">
                <a:latin typeface="Courier New" pitchFamily="49" charset="0"/>
              </a:rPr>
              <a:t>FROM_FRIEND : 0</a:t>
            </a:r>
          </a:p>
          <a:p>
            <a:r>
              <a:rPr lang="en-US" sz="1200" dirty="0">
                <a:latin typeface="Courier New" pitchFamily="49" charset="0"/>
              </a:rPr>
              <a:t>...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7620000" y="25146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43200" y="22383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>
                <a:latin typeface="Courier New" pitchFamily="49" charset="0"/>
              </a:rPr>
              <a:t>d1scount    : </a:t>
            </a:r>
            <a:r>
              <a:rPr lang="en-US" sz="1200" dirty="0">
                <a:latin typeface="Courier New" pitchFamily="49" charset="0"/>
              </a:rPr>
              <a:t>4</a:t>
            </a:r>
          </a:p>
          <a:p>
            <a:r>
              <a:rPr lang="en-US" sz="1200" dirty="0">
                <a:latin typeface="Courier New" pitchFamily="49" charset="0"/>
              </a:rPr>
              <a:t>YOUR_NAME   :-1</a:t>
            </a:r>
          </a:p>
          <a:p>
            <a:r>
              <a:rPr lang="en-US" sz="1200" dirty="0">
                <a:latin typeface="Courier New" pitchFamily="49" charset="0"/>
              </a:rPr>
              <a:t>MISSPELLED  : 1</a:t>
            </a:r>
          </a:p>
          <a:p>
            <a:r>
              <a:rPr lang="en-US" sz="1200" dirty="0">
                <a:latin typeface="Courier New" pitchFamily="49" charset="0"/>
              </a:rPr>
              <a:t>FROM_FRIEND :-3</a:t>
            </a:r>
          </a:p>
          <a:p>
            <a:r>
              <a:rPr lang="en-US" sz="1200" dirty="0">
                <a:latin typeface="Courier New" pitchFamily="49" charset="0"/>
              </a:rPr>
              <a:t>...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743200" y="21336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0" name="Line 7"/>
          <p:cNvSpPr>
            <a:spLocks noChangeShapeType="1"/>
          </p:cNvSpPr>
          <p:nvPr/>
        </p:nvSpPr>
        <p:spPr bwMode="auto">
          <a:xfrm flipH="1" flipV="1">
            <a:off x="4876800" y="3048000"/>
            <a:ext cx="838200" cy="1371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5715000" y="33528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15000" y="44196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772400" y="50038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>
                <a:latin typeface="Courier New" pitchFamily="49" charset="0"/>
              </a:rPr>
              <a:t>d1scount    </a:t>
            </a:r>
            <a:r>
              <a:rPr lang="en-US" sz="1200" dirty="0">
                <a:latin typeface="Courier New" pitchFamily="49" charset="0"/>
              </a:rPr>
              <a:t>: 0</a:t>
            </a:r>
          </a:p>
          <a:p>
            <a:r>
              <a:rPr lang="en-US" sz="1200" dirty="0">
                <a:latin typeface="Courier New" pitchFamily="49" charset="0"/>
              </a:rPr>
              <a:t>YOUR_NAME   : 1</a:t>
            </a:r>
          </a:p>
          <a:p>
            <a:r>
              <a:rPr lang="en-US" sz="1200" dirty="0">
                <a:latin typeface="Courier New" pitchFamily="49" charset="0"/>
              </a:rPr>
              <a:t>MISSPELLED  : 1</a:t>
            </a:r>
          </a:p>
          <a:p>
            <a:r>
              <a:rPr lang="en-US" sz="1200" dirty="0">
                <a:latin typeface="Courier New" pitchFamily="49" charset="0"/>
              </a:rPr>
              <a:t>FROM_FRIEND : 1</a:t>
            </a:r>
          </a:p>
          <a:p>
            <a:r>
              <a:rPr lang="en-US" sz="1200" dirty="0">
                <a:latin typeface="Courier New" pitchFamily="49" charset="0"/>
              </a:rPr>
              <a:t>...</a:t>
            </a:r>
          </a:p>
        </p:txBody>
      </p:sp>
      <p:sp>
        <p:nvSpPr>
          <p:cNvPr id="17" name="Double Bracket 16"/>
          <p:cNvSpPr/>
          <p:nvPr/>
        </p:nvSpPr>
        <p:spPr>
          <a:xfrm>
            <a:off x="7772400" y="49530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6" name="TextBox 17"/>
          <p:cNvSpPr txBox="1">
            <a:spLocks noChangeArrowheads="1"/>
          </p:cNvSpPr>
          <p:nvPr/>
        </p:nvSpPr>
        <p:spPr bwMode="auto">
          <a:xfrm>
            <a:off x="1905000" y="5410200"/>
            <a:ext cx="3810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/>
              <a:t>Dot product           </a:t>
            </a:r>
            <a:r>
              <a:rPr lang="en-US" i="1" dirty="0" smtClean="0"/>
              <a:t>        positive </a:t>
            </a:r>
            <a:r>
              <a:rPr lang="en-US" i="1" dirty="0"/>
              <a:t>means the positive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8600" y="2723029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</a:rPr>
                        <m:t>𝐰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723029"/>
                <a:ext cx="1219200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048000" y="5317226"/>
                <a:ext cx="152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latin typeface="Cambria Math" charset="0"/>
                        </a:rPr>
                        <m:t>𝐰</m:t>
                      </m:r>
                      <m:r>
                        <a:rPr lang="en-US" sz="22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317226"/>
                <a:ext cx="152400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49178" y="2862590"/>
                <a:ext cx="1752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178" y="2862590"/>
                <a:ext cx="17526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943600" y="4901017"/>
                <a:ext cx="1752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901017"/>
                <a:ext cx="175260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 animBg="1"/>
      <p:bldP spid="14" grpId="0" animBg="1"/>
      <p:bldP spid="16" grpId="0"/>
      <p:bldP spid="1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858" y="1371898"/>
            <a:ext cx="11428412" cy="4295178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Perceptrons</a:t>
            </a:r>
            <a:endParaRPr lang="en-US" sz="3600" dirty="0" smtClean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</a:t>
            </a:r>
            <a:r>
              <a:rPr lang="en-US" sz="2400" dirty="0" smtClean="0">
                <a:latin typeface="Calibri"/>
                <a:cs typeface="Calibri"/>
              </a:rPr>
              <a:t>Adam </a:t>
            </a:r>
            <a:r>
              <a:rPr lang="en-US" sz="2400" dirty="0" err="1" smtClean="0">
                <a:latin typeface="Calibri"/>
                <a:cs typeface="Calibri"/>
              </a:rPr>
              <a:t>Janin</a:t>
            </a:r>
            <a:r>
              <a:rPr lang="en-US" sz="2400" dirty="0" smtClean="0">
                <a:latin typeface="Calibri"/>
                <a:cs typeface="Calibri"/>
              </a:rPr>
              <a:t>, Josh Hug </a:t>
            </a:r>
            <a:r>
              <a:rPr lang="en-US" sz="2400" dirty="0" smtClean="0">
                <a:latin typeface="Calibri"/>
                <a:cs typeface="Calibri"/>
              </a:rPr>
              <a:t>--- </a:t>
            </a: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</a:t>
            </a:r>
            <a:r>
              <a:rPr lang="en-US" sz="1400" dirty="0" smtClean="0">
                <a:latin typeface="Calibri"/>
                <a:cs typeface="Calibri"/>
              </a:rPr>
              <a:t>created by </a:t>
            </a:r>
            <a:r>
              <a:rPr lang="en-US" sz="1400" dirty="0" smtClean="0">
                <a:latin typeface="Calibri"/>
                <a:cs typeface="Calibri"/>
              </a:rPr>
              <a:t>Dan Klein, Pieter Abbeel, </a:t>
            </a:r>
            <a:r>
              <a:rPr lang="en-US" sz="1400" dirty="0" err="1" smtClean="0">
                <a:latin typeface="Calibri"/>
                <a:cs typeface="Calibri"/>
              </a:rPr>
              <a:t>Anca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Dragan, Josh Hug </a:t>
            </a:r>
            <a:r>
              <a:rPr lang="en-US" sz="1400" dirty="0" smtClean="0">
                <a:latin typeface="Calibri"/>
                <a:cs typeface="Calibri"/>
              </a:rPr>
              <a:t>for CS188 Intro to AI at UC Berkeley.  All CS188 materials </a:t>
            </a:r>
            <a:r>
              <a:rPr lang="en-US" sz="1400" dirty="0" smtClean="0">
                <a:latin typeface="Calibri"/>
                <a:cs typeface="Calibri"/>
              </a:rPr>
              <a:t>available </a:t>
            </a:r>
            <a:r>
              <a:rPr lang="en-US" sz="1400" dirty="0" smtClean="0">
                <a:latin typeface="Calibri"/>
                <a:cs typeface="Calibri"/>
              </a:rPr>
              <a:t>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Bias Trick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2014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Suppose we want to take into account that one class is inherently more likely:</a:t>
            </a:r>
          </a:p>
          <a:p>
            <a:pPr lvl="1" eaLnBrk="1" hangingPunct="1"/>
            <a:r>
              <a:rPr lang="en-US" sz="2000" dirty="0" smtClean="0"/>
              <a:t>Set first entry of weight vector to a so-called “BIAS” value.</a:t>
            </a:r>
          </a:p>
          <a:p>
            <a:pPr lvl="1" eaLnBrk="1" hangingPunct="1"/>
            <a:r>
              <a:rPr lang="en-US" sz="2000" dirty="0" smtClean="0"/>
              <a:t>Set first entry of feature vector to 1, regardless of </a:t>
            </a:r>
            <a:r>
              <a:rPr lang="en-US" sz="2000" dirty="0" smtClean="0"/>
              <a:t>input.</a:t>
            </a:r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r>
              <a:rPr lang="en-US" sz="2400" dirty="0" smtClean="0"/>
              <a:t>Net effect of this trick is to add a constant offset to our activation.</a:t>
            </a:r>
          </a:p>
          <a:p>
            <a:pPr lvl="1"/>
            <a:r>
              <a:rPr lang="en-US" sz="2000" dirty="0" smtClean="0"/>
              <a:t>Similar to a y-intercept in slope-intercept form of a line.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05000" y="4267200"/>
                <a:ext cx="7624762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activation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charset="0"/>
                            </a:rPr>
                            <m:t>𝐰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0" smtClean="0">
                              <a:latin typeface="Cambria Math" charset="0"/>
                            </a:rPr>
                            <m:t>𝐰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sz="2800" b="1" i="0" smtClean="0">
                              <a:latin typeface="Cambria Math" charset="0"/>
                            </a:rPr>
                            <m:t>𝐟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267200"/>
                <a:ext cx="7624762" cy="11378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8200" y="5470887"/>
                <a:ext cx="4495800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𝐵𝐼𝐴𝑆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∗1+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5470887"/>
                <a:ext cx="4495800" cy="11378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92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Binary Decision Rule: Geometric Interpretation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447800"/>
                <a:ext cx="8229600" cy="4525963"/>
              </a:xfrm>
            </p:spPr>
            <p:txBody>
              <a:bodyPr/>
              <a:lstStyle/>
              <a:p>
                <a:pPr eaLnBrk="1" hangingPunct="1"/>
                <a:r>
                  <a:rPr lang="en-US" sz="2800" dirty="0" smtClean="0"/>
                  <a:t>In the space of feature vectors</a:t>
                </a:r>
              </a:p>
              <a:p>
                <a:pPr lvl="1" eaLnBrk="1" hangingPunct="1"/>
                <a:r>
                  <a:rPr lang="en-US" sz="2400" dirty="0" smtClean="0"/>
                  <a:t>Examples are points</a:t>
                </a:r>
              </a:p>
              <a:p>
                <a:pPr lvl="1" eaLnBrk="1" hangingPunct="1"/>
                <a:r>
                  <a:rPr lang="en-US" sz="2400" dirty="0" smtClean="0"/>
                  <a:t>Any weight vector is a </a:t>
                </a:r>
                <a:r>
                  <a:rPr lang="en-US" sz="2400" dirty="0" err="1" smtClean="0"/>
                  <a:t>hyperplane</a:t>
                </a:r>
                <a:endParaRPr lang="en-US" sz="2400" dirty="0" smtClean="0"/>
              </a:p>
              <a:p>
                <a:pPr lvl="1" eaLnBrk="1" hangingPunct="1"/>
                <a:r>
                  <a:rPr lang="en-US" sz="2400" dirty="0" smtClean="0"/>
                  <a:t>One side corresponds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=+1</m:t>
                    </m:r>
                  </m:oMath>
                </a14:m>
                <a:endParaRPr lang="en-US" sz="2400" dirty="0" smtClean="0"/>
              </a:p>
              <a:p>
                <a:pPr lvl="1" eaLnBrk="1" hangingPunct="1"/>
                <a:r>
                  <a:rPr lang="en-US" sz="2400" dirty="0" smtClean="0"/>
                  <a:t>Other corresponds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=−1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229600" cy="4525963"/>
              </a:xfrm>
              <a:blipFill rotWithShape="0">
                <a:blip r:embed="rId3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600200" y="44196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-3</a:t>
            </a:r>
          </a:p>
          <a:p>
            <a:r>
              <a:rPr lang="en-US">
                <a:latin typeface="Courier New" pitchFamily="49" charset="0"/>
              </a:rPr>
              <a:t>free  :  4</a:t>
            </a:r>
          </a:p>
          <a:p>
            <a:r>
              <a:rPr lang="en-US">
                <a:latin typeface="Courier New" pitchFamily="49" charset="0"/>
              </a:rPr>
              <a:t>money :  2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150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111625"/>
            <a:ext cx="2921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400800" y="563880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6400800" y="3505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2484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3152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5424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4572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3595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8229600" y="57292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free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 rot="-5400000">
            <a:off x="5212557" y="3474243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money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841" y="1447800"/>
            <a:ext cx="5638317" cy="18612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Find the Separating Hyperplane (line)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447800"/>
                <a:ext cx="8229600" cy="4525963"/>
              </a:xfrm>
            </p:spPr>
            <p:txBody>
              <a:bodyPr/>
              <a:lstStyle/>
              <a:p>
                <a:pPr eaLnBrk="1" hangingPunct="1"/>
                <a:r>
                  <a:rPr lang="en-US" sz="2800" dirty="0" smtClean="0"/>
                  <a:t>In the space of feature vectors</a:t>
                </a:r>
              </a:p>
              <a:p>
                <a:pPr lvl="1" eaLnBrk="1" hangingPunct="1"/>
                <a:r>
                  <a:rPr lang="en-US" sz="2400" dirty="0" smtClean="0"/>
                  <a:t>Examples are points</a:t>
                </a:r>
              </a:p>
              <a:p>
                <a:pPr lvl="1" eaLnBrk="1" hangingPunct="1"/>
                <a:r>
                  <a:rPr lang="en-US" sz="2400" dirty="0" smtClean="0"/>
                  <a:t>Any weight vector is a </a:t>
                </a:r>
                <a:r>
                  <a:rPr lang="en-US" sz="2400" dirty="0" err="1" smtClean="0"/>
                  <a:t>hyperplane</a:t>
                </a:r>
                <a:endParaRPr lang="en-US" sz="2400" dirty="0" smtClean="0"/>
              </a:p>
              <a:p>
                <a:pPr lvl="1" eaLnBrk="1" hangingPunct="1"/>
                <a:r>
                  <a:rPr lang="en-US" sz="2400" dirty="0" smtClean="0"/>
                  <a:t>One side corresponds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=+1</m:t>
                    </m:r>
                  </m:oMath>
                </a14:m>
                <a:endParaRPr lang="en-US" sz="2400" dirty="0" smtClean="0"/>
              </a:p>
              <a:p>
                <a:pPr lvl="1" eaLnBrk="1" hangingPunct="1"/>
                <a:r>
                  <a:rPr lang="en-US" sz="2400" dirty="0" smtClean="0"/>
                  <a:t>Other corresponds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=−1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229600" cy="4525963"/>
              </a:xfrm>
              <a:blipFill rotWithShape="0">
                <a:blip r:embed="rId3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111625"/>
            <a:ext cx="2921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400800" y="563880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6400800" y="3505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2484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3152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5424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4572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3595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8229600" y="57292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free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 rot="-5400000">
            <a:off x="5212557" y="3474243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money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841" y="1447800"/>
            <a:ext cx="5638317" cy="1861298"/>
          </a:xfrm>
          <a:prstGeom prst="rect">
            <a:avLst/>
          </a:prstGeom>
          <a:noFill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80511" y="5987256"/>
            <a:ext cx="6134341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chemeClr val="tx1"/>
                </a:solidFill>
              </a:rPr>
              <a:t>Draw the line that separates “ham” from “spam”, and label the two resulting half-planes.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1600200" y="44196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-3</a:t>
            </a:r>
          </a:p>
          <a:p>
            <a:r>
              <a:rPr lang="en-US">
                <a:latin typeface="Courier New" pitchFamily="49" charset="0"/>
              </a:rPr>
              <a:t>free  :  4</a:t>
            </a:r>
          </a:p>
          <a:p>
            <a:r>
              <a:rPr lang="en-US">
                <a:latin typeface="Courier New" pitchFamily="49" charset="0"/>
              </a:rPr>
              <a:t>money :  2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"/>
              <p:cNvSpPr txBox="1">
                <a:spLocks noChangeArrowheads="1"/>
              </p:cNvSpPr>
              <p:nvPr/>
            </p:nvSpPr>
            <p:spPr bwMode="auto">
              <a:xfrm>
                <a:off x="8763000" y="6054491"/>
                <a:ext cx="3219570" cy="9445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kern="0" dirty="0" smtClean="0">
                    <a:solidFill>
                      <a:schemeClr val="tx1"/>
                    </a:solidFill>
                  </a:rPr>
                  <a:t>Hint: when is </a:t>
                </a:r>
                <a14:m>
                  <m:oMath xmlns:m="http://schemas.openxmlformats.org/officeDocument/2006/math">
                    <m:r>
                      <a:rPr lang="en-US" sz="2400" b="1" i="0" kern="0" smtClean="0">
                        <a:solidFill>
                          <a:schemeClr val="tx1"/>
                        </a:solidFill>
                        <a:latin typeface="Cambria Math" charset="0"/>
                      </a:rPr>
                      <m:t>𝐟</m:t>
                    </m:r>
                    <m:r>
                      <a:rPr lang="en-US" sz="2400" b="0" i="1" kern="0" smtClean="0">
                        <a:solidFill>
                          <a:schemeClr val="tx1"/>
                        </a:solidFill>
                        <a:latin typeface="Cambria Math" charset="0"/>
                      </a:rPr>
                      <m:t>⋅</m:t>
                    </m:r>
                    <m:r>
                      <a:rPr lang="en-US" sz="2400" b="1" i="1" kern="0" smtClean="0">
                        <a:solidFill>
                          <a:schemeClr val="tx1"/>
                        </a:solidFill>
                        <a:latin typeface="Cambria Math" charset="0"/>
                      </a:rPr>
                      <m:t>𝒘</m:t>
                    </m:r>
                    <m:r>
                      <a:rPr lang="en-US" sz="2400" b="0" i="1" kern="0" smtClean="0">
                        <a:solidFill>
                          <a:schemeClr val="tx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63000" y="6054491"/>
                <a:ext cx="3219570" cy="944563"/>
              </a:xfrm>
              <a:prstGeom prst="rect">
                <a:avLst/>
              </a:prstGeom>
              <a:blipFill rotWithShape="0">
                <a:blip r:embed="rId7"/>
                <a:stretch>
                  <a:fillRect l="-3030" t="-5161" r="-113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9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Binary Decision Rule: Geometric Interpretation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447800"/>
                <a:ext cx="8229600" cy="4525963"/>
              </a:xfrm>
            </p:spPr>
            <p:txBody>
              <a:bodyPr/>
              <a:lstStyle/>
              <a:p>
                <a:pPr eaLnBrk="1" hangingPunct="1"/>
                <a:r>
                  <a:rPr lang="en-US" sz="2800" dirty="0" smtClean="0"/>
                  <a:t>In the space of feature vectors</a:t>
                </a:r>
              </a:p>
              <a:p>
                <a:pPr lvl="1" eaLnBrk="1" hangingPunct="1"/>
                <a:r>
                  <a:rPr lang="en-US" sz="2400" dirty="0" smtClean="0"/>
                  <a:t>Examples are points</a:t>
                </a:r>
              </a:p>
              <a:p>
                <a:pPr lvl="1" eaLnBrk="1" hangingPunct="1"/>
                <a:r>
                  <a:rPr lang="en-US" sz="2400" dirty="0" smtClean="0"/>
                  <a:t>Any weight vector is a </a:t>
                </a:r>
                <a:r>
                  <a:rPr lang="en-US" sz="2400" dirty="0" err="1" smtClean="0"/>
                  <a:t>hyperplane</a:t>
                </a:r>
                <a:endParaRPr lang="en-US" sz="2400" dirty="0" smtClean="0"/>
              </a:p>
              <a:p>
                <a:pPr lvl="1" eaLnBrk="1" hangingPunct="1"/>
                <a:r>
                  <a:rPr lang="en-US" sz="2400" dirty="0" smtClean="0"/>
                  <a:t>One side corresponds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=+1</m:t>
                    </m:r>
                  </m:oMath>
                </a14:m>
                <a:endParaRPr lang="en-US" sz="2400" dirty="0" smtClean="0"/>
              </a:p>
              <a:p>
                <a:pPr lvl="1" eaLnBrk="1" hangingPunct="1"/>
                <a:r>
                  <a:rPr lang="en-US" sz="2400" dirty="0" smtClean="0"/>
                  <a:t>Other corresponds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=−1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229600" cy="4525963"/>
              </a:xfrm>
              <a:blipFill rotWithShape="0">
                <a:blip r:embed="rId3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111625"/>
            <a:ext cx="2921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400800" y="563880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6400800" y="3505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2484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3152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5424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4572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3595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7661" name="Freeform 13"/>
          <p:cNvSpPr>
            <a:spLocks/>
          </p:cNvSpPr>
          <p:nvPr/>
        </p:nvSpPr>
        <p:spPr bwMode="auto">
          <a:xfrm rot="-1185043">
            <a:off x="5791200" y="3962400"/>
            <a:ext cx="1117600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rot="-646224">
            <a:off x="6446838" y="3852863"/>
            <a:ext cx="647700" cy="2309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8229600" y="57292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free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 rot="-5400000">
            <a:off x="5212557" y="3474243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money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7010400" y="4114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+1 = SPAM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4724400" y="5562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-1 = HAM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841" y="1447800"/>
            <a:ext cx="5638317" cy="1861298"/>
          </a:xfrm>
          <a:prstGeom prst="rect">
            <a:avLst/>
          </a:prstGeom>
          <a:noFill/>
        </p:spPr>
      </p:pic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600200" y="44196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-3</a:t>
            </a:r>
          </a:p>
          <a:p>
            <a:r>
              <a:rPr lang="en-US">
                <a:latin typeface="Courier New" pitchFamily="49" charset="0"/>
              </a:rPr>
              <a:t>free  :  4</a:t>
            </a:r>
          </a:p>
          <a:p>
            <a:r>
              <a:rPr lang="en-US">
                <a:latin typeface="Courier New" pitchFamily="49" charset="0"/>
              </a:rPr>
              <a:t>money :  2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236721" y="6120980"/>
                <a:ext cx="2971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⋅</m:t>
                      </m:r>
                      <m:r>
                        <a:rPr lang="en-US" sz="2800" b="1" i="0" smtClean="0">
                          <a:latin typeface="Cambria Math" charset="0"/>
                        </a:rPr>
                        <m:t>𝐰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21" y="6120980"/>
                <a:ext cx="297155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0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1" grpId="0" animBg="1"/>
      <p:bldP spid="27662" grpId="0" animBg="1"/>
      <p:bldP spid="27665" grpId="0"/>
      <p:bldP spid="27666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Piece: Learning the Weight Vector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609600" y="1189038"/>
            <a:ext cx="11582400" cy="4525962"/>
          </a:xfrm>
        </p:spPr>
        <p:txBody>
          <a:bodyPr/>
          <a:lstStyle/>
          <a:p>
            <a:r>
              <a:rPr lang="en-US" sz="2400" dirty="0" smtClean="0"/>
              <a:t>Need a procedure for learning.</a:t>
            </a:r>
          </a:p>
          <a:p>
            <a:pPr lvl="1"/>
            <a:r>
              <a:rPr lang="en-US" sz="2000" dirty="0" smtClean="0"/>
              <a:t>Input: huge number of labeled feature vectors</a:t>
            </a:r>
          </a:p>
          <a:p>
            <a:pPr lvl="1"/>
            <a:r>
              <a:rPr lang="en-US" sz="2000" dirty="0" smtClean="0"/>
              <a:t>Output: weight vector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96200" y="30988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>
                <a:latin typeface="Courier New" pitchFamily="49" charset="0"/>
              </a:rPr>
              <a:t>d1scount    : </a:t>
            </a:r>
            <a:r>
              <a:rPr lang="en-US" sz="1200" dirty="0">
                <a:latin typeface="Courier New" pitchFamily="49" charset="0"/>
              </a:rPr>
              <a:t>2</a:t>
            </a:r>
          </a:p>
          <a:p>
            <a:r>
              <a:rPr lang="en-US" sz="1200" dirty="0">
                <a:latin typeface="Courier New" pitchFamily="49" charset="0"/>
              </a:rPr>
              <a:t>YOUR_NAME   : 0</a:t>
            </a:r>
          </a:p>
          <a:p>
            <a:r>
              <a:rPr lang="en-US" sz="1200" dirty="0">
                <a:latin typeface="Courier New" pitchFamily="49" charset="0"/>
              </a:rPr>
              <a:t>MISSPELLED  : 2</a:t>
            </a:r>
          </a:p>
          <a:p>
            <a:r>
              <a:rPr lang="en-US" sz="1200" dirty="0">
                <a:latin typeface="Courier New" pitchFamily="49" charset="0"/>
              </a:rPr>
              <a:t>FROM_FRIEND : 0</a:t>
            </a:r>
          </a:p>
          <a:p>
            <a:r>
              <a:rPr lang="en-US" sz="1200" dirty="0">
                <a:latin typeface="Courier New" pitchFamily="49" charset="0"/>
              </a:rPr>
              <a:t>...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7696200" y="30480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667000" y="30765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>
                <a:latin typeface="Courier New" pitchFamily="49" charset="0"/>
              </a:rPr>
              <a:t>d1scount    :</a:t>
            </a:r>
            <a:r>
              <a:rPr lang="en-US" sz="1200" b="1" dirty="0" smtClean="0">
                <a:latin typeface="Courier New" pitchFamily="49" charset="0"/>
              </a:rPr>
              <a:t>??</a:t>
            </a:r>
            <a:endParaRPr lang="en-US" sz="1200" b="1" dirty="0">
              <a:latin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</a:rPr>
              <a:t>YOUR_NAME   </a:t>
            </a:r>
            <a:r>
              <a:rPr lang="en-US" sz="1200" dirty="0" smtClean="0">
                <a:latin typeface="Courier New" pitchFamily="49" charset="0"/>
              </a:rPr>
              <a:t>:</a:t>
            </a:r>
            <a:r>
              <a:rPr lang="en-US" sz="1200" b="1" dirty="0" smtClean="0">
                <a:latin typeface="Courier New" pitchFamily="49" charset="0"/>
              </a:rPr>
              <a:t>??</a:t>
            </a:r>
            <a:endParaRPr lang="en-US" sz="1200" b="1" dirty="0">
              <a:latin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</a:rPr>
              <a:t>MISSPELLED  </a:t>
            </a:r>
            <a:r>
              <a:rPr lang="en-US" sz="1200" dirty="0" smtClean="0">
                <a:latin typeface="Courier New" pitchFamily="49" charset="0"/>
              </a:rPr>
              <a:t>:</a:t>
            </a:r>
            <a:r>
              <a:rPr lang="en-US" sz="1200" b="1" dirty="0" smtClean="0">
                <a:latin typeface="Courier New" pitchFamily="49" charset="0"/>
              </a:rPr>
              <a:t>??</a:t>
            </a:r>
            <a:endParaRPr lang="en-US" sz="1200" b="1" dirty="0">
              <a:latin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</a:rPr>
              <a:t>FROM_FRIEND </a:t>
            </a:r>
            <a:r>
              <a:rPr lang="en-US" sz="1200" dirty="0" smtClean="0">
                <a:latin typeface="Courier New" pitchFamily="49" charset="0"/>
              </a:rPr>
              <a:t>:</a:t>
            </a:r>
            <a:r>
              <a:rPr lang="en-US" sz="1200" b="1" dirty="0" smtClean="0">
                <a:latin typeface="Courier New" pitchFamily="49" charset="0"/>
              </a:rPr>
              <a:t>??</a:t>
            </a:r>
            <a:endParaRPr lang="en-US" sz="1200" b="1" dirty="0">
              <a:latin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</a:rPr>
              <a:t>...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667000" y="29718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0" name="Line 7"/>
          <p:cNvSpPr>
            <a:spLocks noChangeShapeType="1"/>
          </p:cNvSpPr>
          <p:nvPr/>
        </p:nvSpPr>
        <p:spPr bwMode="auto">
          <a:xfrm flipH="1" flipV="1">
            <a:off x="4876800" y="4110038"/>
            <a:ext cx="914400" cy="8429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5791200" y="38862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91200" y="49530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848600" y="5537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>
                <a:latin typeface="Courier New" pitchFamily="49" charset="0"/>
              </a:rPr>
              <a:t>d1scount    </a:t>
            </a:r>
            <a:r>
              <a:rPr lang="en-US" sz="1200" dirty="0">
                <a:latin typeface="Courier New" pitchFamily="49" charset="0"/>
              </a:rPr>
              <a:t>: 0</a:t>
            </a:r>
          </a:p>
          <a:p>
            <a:r>
              <a:rPr lang="en-US" sz="1200" dirty="0">
                <a:latin typeface="Courier New" pitchFamily="49" charset="0"/>
              </a:rPr>
              <a:t>YOUR_NAME   : 1</a:t>
            </a:r>
          </a:p>
          <a:p>
            <a:r>
              <a:rPr lang="en-US" sz="1200" dirty="0">
                <a:latin typeface="Courier New" pitchFamily="49" charset="0"/>
              </a:rPr>
              <a:t>MISSPELLED  : 1</a:t>
            </a:r>
          </a:p>
          <a:p>
            <a:r>
              <a:rPr lang="en-US" sz="1200" dirty="0">
                <a:latin typeface="Courier New" pitchFamily="49" charset="0"/>
              </a:rPr>
              <a:t>FROM_FRIEND : 1</a:t>
            </a:r>
          </a:p>
          <a:p>
            <a:r>
              <a:rPr lang="en-US" sz="1200" dirty="0">
                <a:latin typeface="Courier New" pitchFamily="49" charset="0"/>
              </a:rPr>
              <a:t>...</a:t>
            </a:r>
          </a:p>
        </p:txBody>
      </p:sp>
      <p:sp>
        <p:nvSpPr>
          <p:cNvPr id="17" name="Double Bracket 16"/>
          <p:cNvSpPr/>
          <p:nvPr/>
        </p:nvSpPr>
        <p:spPr>
          <a:xfrm>
            <a:off x="7848600" y="5486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62400" y="3561229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</a:rPr>
                        <m:t>𝐰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561229"/>
                <a:ext cx="1219200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 15"/>
          <p:cNvSpPr>
            <a:spLocks noChangeShapeType="1"/>
          </p:cNvSpPr>
          <p:nvPr/>
        </p:nvSpPr>
        <p:spPr bwMode="auto">
          <a:xfrm flipH="1">
            <a:off x="5105400" y="4948238"/>
            <a:ext cx="685800" cy="538162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515100" y="3071763"/>
            <a:ext cx="119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spam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33151" y="6203464"/>
            <a:ext cx="119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</a:t>
            </a:r>
            <a:endParaRPr lang="en-US" dirty="0"/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3382617" y="55245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>
                <a:latin typeface="Courier New" pitchFamily="49" charset="0"/>
              </a:rPr>
              <a:t>d1scount    : </a:t>
            </a:r>
            <a:r>
              <a:rPr lang="en-US" sz="1200" dirty="0">
                <a:latin typeface="Courier New" pitchFamily="49" charset="0"/>
              </a:rPr>
              <a:t>3</a:t>
            </a:r>
          </a:p>
          <a:p>
            <a:r>
              <a:rPr lang="en-US" sz="1200" dirty="0">
                <a:latin typeface="Courier New" pitchFamily="49" charset="0"/>
              </a:rPr>
              <a:t>YOUR_NAME   : </a:t>
            </a:r>
            <a:r>
              <a:rPr lang="en-US" sz="1200" dirty="0" smtClean="0">
                <a:latin typeface="Courier New" pitchFamily="49" charset="0"/>
              </a:rPr>
              <a:t>1</a:t>
            </a:r>
            <a:endParaRPr lang="en-US" sz="1200" dirty="0">
              <a:latin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</a:rPr>
              <a:t>MISSPELLED  : </a:t>
            </a:r>
            <a:r>
              <a:rPr lang="en-US" sz="1200" dirty="0">
                <a:latin typeface="Courier New" pitchFamily="49" charset="0"/>
              </a:rPr>
              <a:t>2</a:t>
            </a:r>
            <a:endParaRPr lang="en-US" sz="1200" dirty="0">
              <a:latin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</a:rPr>
              <a:t>FROM_FRIEND : 0</a:t>
            </a:r>
          </a:p>
          <a:p>
            <a:r>
              <a:rPr lang="en-US" sz="1200" dirty="0">
                <a:latin typeface="Courier New" pitchFamily="49" charset="0"/>
              </a:rPr>
              <a:t>...</a:t>
            </a:r>
          </a:p>
        </p:txBody>
      </p:sp>
      <p:sp>
        <p:nvSpPr>
          <p:cNvPr id="25" name="Double Bracket 24"/>
          <p:cNvSpPr/>
          <p:nvPr/>
        </p:nvSpPr>
        <p:spPr>
          <a:xfrm>
            <a:off x="3382617" y="54737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271712" y="6226901"/>
            <a:ext cx="119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62650" y="3366050"/>
                <a:ext cx="19431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30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0" y="3366050"/>
                <a:ext cx="19431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240117" y="5678214"/>
                <a:ext cx="19431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30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117" y="5678214"/>
                <a:ext cx="194310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695450" y="5618202"/>
                <a:ext cx="19431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30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50" y="5618202"/>
                <a:ext cx="194310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0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Updates</a:t>
            </a:r>
            <a:endParaRPr 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740316"/>
            <a:ext cx="7772400" cy="38711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Learning: Binary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373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371600"/>
                <a:ext cx="5638800" cy="4525963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Start with weights = 0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For each training instance: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sz="2400" dirty="0" smtClean="0"/>
                  <a:t>Classify with current weights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sz="2400" dirty="0" smtClean="0"/>
                  <a:t>If correct (i.e.,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), no change!</a:t>
                </a:r>
              </a:p>
              <a:p>
                <a:pPr lvl="1"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lvl="1"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lvl="1"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lvl="1"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sz="2400" dirty="0" smtClean="0"/>
                  <a:t>If wrong: adjust the weight vector</a:t>
                </a:r>
              </a:p>
            </p:txBody>
          </p:sp>
        </mc:Choice>
        <mc:Fallback xmlns="">
          <p:sp>
            <p:nvSpPr>
              <p:cNvPr id="13537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5638800" cy="4525963"/>
              </a:xfrm>
              <a:blipFill rotWithShape="0">
                <a:blip r:embed="rId3"/>
                <a:stretch>
                  <a:fillRect l="-1405" t="-1887" b="-10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219829"/>
            <a:ext cx="4800600" cy="1979942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353284"/>
            <a:ext cx="4800600" cy="1523032"/>
          </a:xfrm>
          <a:prstGeom prst="rect">
            <a:avLst/>
          </a:prstGeom>
          <a:noFill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042" y="4953000"/>
            <a:ext cx="4794515" cy="16002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91139" y="5006945"/>
                <a:ext cx="434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 is the correct value for a given input </a:t>
                </a:r>
                <a:endParaRPr lang="en-US" sz="2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139" y="5006945"/>
                <a:ext cx="4343400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2286000" y="4267201"/>
            <a:ext cx="1143000" cy="73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Learning: Binary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373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371600"/>
                <a:ext cx="5638800" cy="4525963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Start with weights = 0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For each training instance: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sz="2400" dirty="0" smtClean="0"/>
                  <a:t>Classify with current weights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sz="2400" dirty="0" smtClean="0"/>
                  <a:t>If correct (i.e., y=y*), no change!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 smtClean="0"/>
                  <a:t>If wrong: adjust the weight vector by adding the feature vector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and subtract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13537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5638800" cy="4525963"/>
              </a:xfrm>
              <a:blipFill rotWithShape="0">
                <a:blip r:embed="rId3"/>
                <a:stretch>
                  <a:fillRect l="-14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8" name="Line 7"/>
          <p:cNvSpPr>
            <a:spLocks noChangeShapeType="1"/>
          </p:cNvSpPr>
          <p:nvPr/>
        </p:nvSpPr>
        <p:spPr bwMode="auto">
          <a:xfrm flipH="1" flipV="1">
            <a:off x="8067185" y="2237161"/>
            <a:ext cx="711200" cy="21209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5"/>
          <p:cNvSpPr>
            <a:spLocks noChangeShapeType="1"/>
          </p:cNvSpPr>
          <p:nvPr/>
        </p:nvSpPr>
        <p:spPr bwMode="auto">
          <a:xfrm flipH="1">
            <a:off x="7262322" y="2237161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6"/>
          <p:cNvSpPr>
            <a:spLocks noChangeShapeType="1"/>
          </p:cNvSpPr>
          <p:nvPr/>
        </p:nvSpPr>
        <p:spPr bwMode="auto">
          <a:xfrm flipH="1" flipV="1">
            <a:off x="7262322" y="3694486"/>
            <a:ext cx="1516063" cy="66357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 flipH="1">
            <a:off x="8811722" y="2819774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Freeform 13"/>
          <p:cNvSpPr>
            <a:spLocks/>
          </p:cNvSpPr>
          <p:nvPr/>
        </p:nvSpPr>
        <p:spPr bwMode="auto">
          <a:xfrm rot="-6620302">
            <a:off x="8465647" y="3450011"/>
            <a:ext cx="719138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Freeform 13"/>
          <p:cNvSpPr>
            <a:spLocks/>
          </p:cNvSpPr>
          <p:nvPr/>
        </p:nvSpPr>
        <p:spPr bwMode="auto">
          <a:xfrm rot="-9428567">
            <a:off x="8840297" y="2448299"/>
            <a:ext cx="541338" cy="3132137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1221091" y="2853251"/>
                <a:ext cx="4016375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91" y="2853251"/>
                <a:ext cx="4016375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447800" y="5663320"/>
                <a:ext cx="4016375" cy="542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new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old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charset="0"/>
                        </a:rPr>
                        <m:t>𝐟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663320"/>
                <a:ext cx="4016375" cy="5423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501574" y="3403945"/>
                <a:ext cx="25146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600" b="0" i="1" smtClean="0">
                          <a:latin typeface="Cambria Math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574" y="3403945"/>
                <a:ext cx="251460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262322" y="5934994"/>
                <a:ext cx="4015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en-US" dirty="0" smtClean="0"/>
                  <a:t>ham, a.k.a. -1</a:t>
                </a:r>
              </a:p>
              <a:p>
                <a:r>
                  <a:rPr lang="en-US" dirty="0" smtClean="0"/>
                  <a:t>But we predicted 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= spam/+1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22" y="5934994"/>
                <a:ext cx="4015278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121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58997" y="1635790"/>
                <a:ext cx="40163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charset="0"/>
                        </a:rPr>
                        <m:t>𝐰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97" y="1635790"/>
                <a:ext cx="401637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6556188" y="2511467"/>
                <a:ext cx="12571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𝐟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188" y="2511467"/>
                <a:ext cx="1257133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765685" y="4032967"/>
                <a:ext cx="1806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CC00CC"/>
                    </a:solidFill>
                    <a:latin typeface="Calibri" charset="0"/>
                    <a:ea typeface="Calibri" charset="0"/>
                    <a:cs typeface="Calibri" charset="0"/>
                  </a:rPr>
                  <a:t>Updated</a:t>
                </a:r>
                <a:r>
                  <a:rPr lang="en-US" sz="2800" b="1" dirty="0" smtClean="0">
                    <a:solidFill>
                      <a:srgbClr val="CC00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CC00CC"/>
                        </a:solidFill>
                        <a:latin typeface="Cambria Math" charset="0"/>
                      </a:rPr>
                      <m:t>𝐰</m:t>
                    </m:r>
                  </m:oMath>
                </a14:m>
                <a:endParaRPr lang="en-US" sz="2800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685" y="4032967"/>
                <a:ext cx="180607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3716" b="-1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5703" y="5756632"/>
            <a:ext cx="20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Predicted -, was +: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5703" y="6205713"/>
            <a:ext cx="213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Predicted +, was -: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447800" y="6163207"/>
                <a:ext cx="4016375" cy="542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new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old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800" b="1" i="0" smtClean="0">
                          <a:latin typeface="Cambria Math" charset="0"/>
                        </a:rPr>
                        <m:t>𝐟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6163207"/>
                <a:ext cx="4016375" cy="54239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 animBg="1"/>
      <p:bldP spid="31757" grpId="0" animBg="1"/>
      <p:bldP spid="31759" grpId="0" animBg="1"/>
      <p:bldP spid="31760" grpId="0" animBg="1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Examples: Perceptron</a:t>
            </a:r>
          </a:p>
        </p:txBody>
      </p:sp>
      <p:sp>
        <p:nvSpPr>
          <p:cNvPr id="10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pPr eaLnBrk="1" hangingPunct="1"/>
            <a:r>
              <a:rPr lang="en-US" dirty="0" smtClean="0"/>
              <a:t>Separating plane jumps fairly erratically before settling down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 each image, we’re seeing what happened AFTER updating weight.</a:t>
            </a:r>
            <a:endParaRPr lang="en-US" dirty="0" smtClean="0"/>
          </a:p>
        </p:txBody>
      </p:sp>
      <p:graphicFrame>
        <p:nvGraphicFramePr>
          <p:cNvPr id="13834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488889"/>
              </p:ext>
            </p:extLst>
          </p:nvPr>
        </p:nvGraphicFramePr>
        <p:xfrm>
          <a:off x="3636963" y="2614613"/>
          <a:ext cx="47910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5" name="Photo Editor Photo" r:id="rId3" imgW="4791744" imgH="3742857" progId="MSPhotoEd.3">
                  <p:embed/>
                </p:oleObj>
              </mc:Choice>
              <mc:Fallback>
                <p:oleObj name="Photo Editor Photo" r:id="rId3" imgW="4791744" imgH="3742857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614613"/>
                        <a:ext cx="47910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148740"/>
              </p:ext>
            </p:extLst>
          </p:nvPr>
        </p:nvGraphicFramePr>
        <p:xfrm>
          <a:off x="3681413" y="2632075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" name="Photo Editor Photo" r:id="rId5" imgW="4753639" imgH="3704762" progId="MSPhotoEd.3">
                  <p:embed/>
                </p:oleObj>
              </mc:Choice>
              <mc:Fallback>
                <p:oleObj name="Photo Editor Photo" r:id="rId5" imgW="4753639" imgH="3704762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2632075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318417"/>
              </p:ext>
            </p:extLst>
          </p:nvPr>
        </p:nvGraphicFramePr>
        <p:xfrm>
          <a:off x="3648075" y="2603500"/>
          <a:ext cx="475297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" name="Photo Editor Photo" r:id="rId7" imgW="4753639" imgH="3780952" progId="MSPhotoEd.3">
                  <p:embed/>
                </p:oleObj>
              </mc:Choice>
              <mc:Fallback>
                <p:oleObj name="Photo Editor Photo" r:id="rId7" imgW="4753639" imgH="3780952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603500"/>
                        <a:ext cx="475297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100054"/>
              </p:ext>
            </p:extLst>
          </p:nvPr>
        </p:nvGraphicFramePr>
        <p:xfrm>
          <a:off x="3552825" y="2638425"/>
          <a:ext cx="490537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" name="Photo Editor Photo" r:id="rId9" imgW="4904762" imgH="3761905" progId="MSPhotoEd.3">
                  <p:embed/>
                </p:oleObj>
              </mc:Choice>
              <mc:Fallback>
                <p:oleObj name="Photo Editor Photo" r:id="rId9" imgW="4904762" imgH="3761905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638425"/>
                        <a:ext cx="4905375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72724"/>
              </p:ext>
            </p:extLst>
          </p:nvPr>
        </p:nvGraphicFramePr>
        <p:xfrm>
          <a:off x="3509963" y="2632075"/>
          <a:ext cx="49434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" name="Photo Editor Photo" r:id="rId11" imgW="4944165" imgH="3742857" progId="MSPhotoEd.3">
                  <p:embed/>
                </p:oleObj>
              </mc:Choice>
              <mc:Fallback>
                <p:oleObj name="Photo Editor Photo" r:id="rId11" imgW="4944165" imgH="3742857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2632075"/>
                        <a:ext cx="49434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20334"/>
              </p:ext>
            </p:extLst>
          </p:nvPr>
        </p:nvGraphicFramePr>
        <p:xfrm>
          <a:off x="3594100" y="2611438"/>
          <a:ext cx="48482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" name="Photo Editor Photo" r:id="rId13" imgW="4847619" imgH="3780952" progId="MSPhotoEd.3">
                  <p:embed/>
                </p:oleObj>
              </mc:Choice>
              <mc:Fallback>
                <p:oleObj name="Photo Editor Photo" r:id="rId13" imgW="4847619" imgH="3780952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2611438"/>
                        <a:ext cx="48482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790566"/>
              </p:ext>
            </p:extLst>
          </p:nvPr>
        </p:nvGraphicFramePr>
        <p:xfrm>
          <a:off x="3657600" y="2665413"/>
          <a:ext cx="471487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" name="Photo Editor Photo" r:id="rId15" imgW="4715533" imgH="3666667" progId="MSPhotoEd.3">
                  <p:embed/>
                </p:oleObj>
              </mc:Choice>
              <mc:Fallback>
                <p:oleObj name="Photo Editor Photo" r:id="rId15" imgW="4715533" imgH="3666667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665413"/>
                        <a:ext cx="4714875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013981"/>
              </p:ext>
            </p:extLst>
          </p:nvPr>
        </p:nvGraphicFramePr>
        <p:xfrm>
          <a:off x="3640138" y="2609850"/>
          <a:ext cx="465772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" name="Photo Editor Photo" r:id="rId17" imgW="4657143" imgH="3742857" progId="MSPhotoEd.3">
                  <p:embed/>
                </p:oleObj>
              </mc:Choice>
              <mc:Fallback>
                <p:oleObj name="Photo Editor Photo" r:id="rId17" imgW="4657143" imgH="374285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609850"/>
                        <a:ext cx="465772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Multiclass Decision Rule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4770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If we have multiple classes:</a:t>
            </a:r>
          </a:p>
          <a:p>
            <a:pPr lvl="1" eaLnBrk="1" hangingPunct="1"/>
            <a:r>
              <a:rPr lang="en-US" sz="2000" dirty="0" smtClean="0"/>
              <a:t>One</a:t>
            </a:r>
            <a:r>
              <a:rPr lang="en-US" sz="2000" dirty="0" smtClean="0"/>
              <a:t> </a:t>
            </a:r>
            <a:r>
              <a:rPr lang="en-US" sz="2000" dirty="0" smtClean="0"/>
              <a:t>weight vector for each </a:t>
            </a:r>
            <a:r>
              <a:rPr lang="en-US" sz="2000" dirty="0" smtClean="0"/>
              <a:t>class:</a:t>
            </a:r>
          </a:p>
          <a:p>
            <a:pPr lvl="2"/>
            <a:r>
              <a:rPr lang="en-US" sz="1600" dirty="0" smtClean="0"/>
              <a:t>Can think of all vectors forming a matrix.</a:t>
            </a:r>
            <a:endParaRPr lang="en-US" sz="16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r>
              <a:rPr lang="en-US" sz="2000" dirty="0" smtClean="0"/>
              <a:t>Score (activation) of a class y: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1100" dirty="0" smtClean="0"/>
          </a:p>
          <a:p>
            <a:pPr lvl="1" eaLnBrk="1" hangingPunct="1"/>
            <a:r>
              <a:rPr lang="en-US" sz="2000" dirty="0" smtClean="0"/>
              <a:t>Prediction highest score wins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96200" y="37068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8686800" y="37830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8915400" y="47736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8107028" y="4773613"/>
            <a:ext cx="808371" cy="71855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TextBox 27"/>
          <p:cNvSpPr txBox="1">
            <a:spLocks noChangeArrowheads="1"/>
          </p:cNvSpPr>
          <p:nvPr/>
        </p:nvSpPr>
        <p:spPr bwMode="auto">
          <a:xfrm>
            <a:off x="5791200" y="6324600"/>
            <a:ext cx="617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>
                <a:latin typeface="Calibri"/>
                <a:cs typeface="Calibri"/>
              </a:rPr>
              <a:t>Binary = multiclass where the negative class has weight zero</a:t>
            </a:r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378615"/>
            <a:ext cx="4648200" cy="1669209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942802" y="2801297"/>
                <a:ext cx="1752600" cy="49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02" y="2801297"/>
                <a:ext cx="1752600" cy="495585"/>
              </a:xfrm>
              <a:prstGeom prst="rect">
                <a:avLst/>
              </a:prstGeom>
              <a:blipFill rotWithShape="0"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1362075" y="4478583"/>
                <a:ext cx="3886200" cy="532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activation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sz="2400" b="1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𝐲</m:t>
                          </m:r>
                        </m:sub>
                      </m:sSub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75" y="4478583"/>
                <a:ext cx="3886200" cy="532838"/>
              </a:xfrm>
              <a:prstGeom prst="rect">
                <a:avLst/>
              </a:prstGeom>
              <a:blipFill rotWithShape="0"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685800" y="5562600"/>
                <a:ext cx="5056271" cy="70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        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>
                                          <a:latin typeface="Cambria Math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en-US" sz="2800" b="1">
                                          <a:latin typeface="Cambria Math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⋅</m:t>
                                  </m:r>
                                  <m:r>
                                    <a:rPr lang="en-US" sz="2800" b="1">
                                      <a:latin typeface="Cambria Math" charset="0"/>
                                    </a:rPr>
                                    <m:t>𝐟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dirty="0"/>
                                    <m:t> 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562600"/>
                <a:ext cx="5056271" cy="7041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29103" y="2976167"/>
                <a:ext cx="2514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biggest</a:t>
                </a:r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103" y="2976167"/>
                <a:ext cx="2514600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697329" y="5267325"/>
                <a:ext cx="12573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biggest</a:t>
                </a:r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329" y="5267325"/>
                <a:ext cx="1257300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485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066421" y="5066047"/>
                <a:ext cx="12573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0" smtClean="0">
                            <a:latin typeface="Cambria Math" charset="0"/>
                          </a:rPr>
                          <m:t>𝟑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biggest</a:t>
                </a:r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421" y="5066047"/>
                <a:ext cx="1257300" cy="830997"/>
              </a:xfrm>
              <a:prstGeom prst="rect">
                <a:avLst/>
              </a:prstGeom>
              <a:blipFill rotWithShape="0">
                <a:blip r:embed="rId8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686800" y="3603626"/>
                <a:ext cx="733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3603626"/>
                <a:ext cx="73342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967663" y="4695180"/>
                <a:ext cx="733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663" y="4695180"/>
                <a:ext cx="7334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350519" y="4530415"/>
                <a:ext cx="733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519" y="4530415"/>
                <a:ext cx="733425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4282114" y="2395584"/>
                <a:ext cx="1752600" cy="145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𝑾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14" y="2395584"/>
                <a:ext cx="1752600" cy="145296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 From Last Time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Can perform classification by creating a Bayes Net model and performing probabilistic inference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The Naïve Bayes model assumes all features to be independent given the class label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Can infer parameters (values for our CPTs) using “training data”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Smoothing our estimates is important in real systems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Zero probabilities in our CPTs is a particularly deadly type of overfitting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Use “held-out” data to tune smoothing </a:t>
            </a:r>
            <a:r>
              <a:rPr lang="en-US" sz="2000" dirty="0" err="1" smtClean="0"/>
              <a:t>hyperparameters</a:t>
            </a:r>
            <a:endParaRPr lang="en-US" sz="2000" dirty="0" smtClean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9525000" y="4170365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8610600" y="5618165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10439400" y="5618165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F</a:t>
            </a:r>
            <a:r>
              <a:rPr lang="en-US" baseline="-25000" dirty="0" err="1">
                <a:latin typeface="Calibri"/>
                <a:cs typeface="Calibri"/>
              </a:rPr>
              <a:t>n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7" name="AutoShape 7"/>
          <p:cNvCxnSpPr>
            <a:cxnSpLocks noChangeShapeType="1"/>
          </p:cNvCxnSpPr>
          <p:nvPr/>
        </p:nvCxnSpPr>
        <p:spPr bwMode="auto">
          <a:xfrm>
            <a:off x="9791700" y="4703765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AutoShape 8"/>
          <p:cNvCxnSpPr>
            <a:cxnSpLocks noChangeShapeType="1"/>
          </p:cNvCxnSpPr>
          <p:nvPr/>
        </p:nvCxnSpPr>
        <p:spPr bwMode="auto">
          <a:xfrm flipH="1">
            <a:off x="8877300" y="4703765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9296400" y="5618165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>
            <a:off x="9563100" y="4703765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1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82200" y="5846765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56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/>
        </p:nvSpPr>
        <p:spPr>
          <a:xfrm>
            <a:off x="399011" y="2443942"/>
            <a:ext cx="6966065" cy="3990109"/>
          </a:xfrm>
          <a:custGeom>
            <a:avLst/>
            <a:gdLst>
              <a:gd name="connsiteX0" fmla="*/ 5320145 w 6966065"/>
              <a:gd name="connsiteY0" fmla="*/ 2294313 h 3990109"/>
              <a:gd name="connsiteX1" fmla="*/ 1147156 w 6966065"/>
              <a:gd name="connsiteY1" fmla="*/ 3990109 h 3990109"/>
              <a:gd name="connsiteX2" fmla="*/ 349134 w 6966065"/>
              <a:gd name="connsiteY2" fmla="*/ 3823854 h 3990109"/>
              <a:gd name="connsiteX3" fmla="*/ 0 w 6966065"/>
              <a:gd name="connsiteY3" fmla="*/ 2394065 h 3990109"/>
              <a:gd name="connsiteX4" fmla="*/ 1080654 w 6966065"/>
              <a:gd name="connsiteY4" fmla="*/ 897774 h 3990109"/>
              <a:gd name="connsiteX5" fmla="*/ 2992582 w 6966065"/>
              <a:gd name="connsiteY5" fmla="*/ 66502 h 3990109"/>
              <a:gd name="connsiteX6" fmla="*/ 5137265 w 6966065"/>
              <a:gd name="connsiteY6" fmla="*/ 0 h 3990109"/>
              <a:gd name="connsiteX7" fmla="*/ 6600305 w 6966065"/>
              <a:gd name="connsiteY7" fmla="*/ 332509 h 3990109"/>
              <a:gd name="connsiteX8" fmla="*/ 6966065 w 6966065"/>
              <a:gd name="connsiteY8" fmla="*/ 681643 h 3990109"/>
              <a:gd name="connsiteX9" fmla="*/ 5320145 w 6966065"/>
              <a:gd name="connsiteY9" fmla="*/ 2294313 h 399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66065" h="3990109">
                <a:moveTo>
                  <a:pt x="5320145" y="2294313"/>
                </a:moveTo>
                <a:lnTo>
                  <a:pt x="1147156" y="3990109"/>
                </a:lnTo>
                <a:lnTo>
                  <a:pt x="349134" y="3823854"/>
                </a:lnTo>
                <a:lnTo>
                  <a:pt x="0" y="2394065"/>
                </a:lnTo>
                <a:lnTo>
                  <a:pt x="1080654" y="897774"/>
                </a:lnTo>
                <a:lnTo>
                  <a:pt x="2992582" y="66502"/>
                </a:lnTo>
                <a:lnTo>
                  <a:pt x="5137265" y="0"/>
                </a:lnTo>
                <a:lnTo>
                  <a:pt x="6600305" y="332509"/>
                </a:lnTo>
                <a:lnTo>
                  <a:pt x="6966065" y="681643"/>
                </a:lnTo>
                <a:lnTo>
                  <a:pt x="5320145" y="2294313"/>
                </a:lnTo>
                <a:close/>
              </a:path>
            </a:pathLst>
          </a:custGeom>
          <a:gradFill>
            <a:gsLst>
              <a:gs pos="0">
                <a:srgbClr val="FF0000">
                  <a:alpha val="82000"/>
                </a:srgbClr>
              </a:gs>
              <a:gs pos="100000">
                <a:srgbClr val="FFFFFF">
                  <a:alpha val="0"/>
                </a:srgbClr>
              </a:gs>
            </a:gsLst>
            <a:lin ang="13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137265" y="3125585"/>
            <a:ext cx="4455622" cy="4206240"/>
          </a:xfrm>
          <a:custGeom>
            <a:avLst/>
            <a:gdLst>
              <a:gd name="connsiteX0" fmla="*/ 0 w 4455622"/>
              <a:gd name="connsiteY0" fmla="*/ 3524597 h 4206240"/>
              <a:gd name="connsiteX1" fmla="*/ 598517 w 4455622"/>
              <a:gd name="connsiteY1" fmla="*/ 1629295 h 4206240"/>
              <a:gd name="connsiteX2" fmla="*/ 2244437 w 4455622"/>
              <a:gd name="connsiteY2" fmla="*/ 0 h 4206240"/>
              <a:gd name="connsiteX3" fmla="*/ 3890357 w 4455622"/>
              <a:gd name="connsiteY3" fmla="*/ 565266 h 4206240"/>
              <a:gd name="connsiteX4" fmla="*/ 4455622 w 4455622"/>
              <a:gd name="connsiteY4" fmla="*/ 1363288 h 4206240"/>
              <a:gd name="connsiteX5" fmla="*/ 4289368 w 4455622"/>
              <a:gd name="connsiteY5" fmla="*/ 2809702 h 4206240"/>
              <a:gd name="connsiteX6" fmla="*/ 3640975 w 4455622"/>
              <a:gd name="connsiteY6" fmla="*/ 3424844 h 4206240"/>
              <a:gd name="connsiteX7" fmla="*/ 2626822 w 4455622"/>
              <a:gd name="connsiteY7" fmla="*/ 4039986 h 4206240"/>
              <a:gd name="connsiteX8" fmla="*/ 1030779 w 4455622"/>
              <a:gd name="connsiteY8" fmla="*/ 4206240 h 4206240"/>
              <a:gd name="connsiteX9" fmla="*/ 133004 w 4455622"/>
              <a:gd name="connsiteY9" fmla="*/ 4039986 h 4206240"/>
              <a:gd name="connsiteX10" fmla="*/ 0 w 4455622"/>
              <a:gd name="connsiteY10" fmla="*/ 3524597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5622" h="4206240">
                <a:moveTo>
                  <a:pt x="0" y="3524597"/>
                </a:moveTo>
                <a:lnTo>
                  <a:pt x="598517" y="1629295"/>
                </a:lnTo>
                <a:lnTo>
                  <a:pt x="2244437" y="0"/>
                </a:lnTo>
                <a:lnTo>
                  <a:pt x="3890357" y="565266"/>
                </a:lnTo>
                <a:lnTo>
                  <a:pt x="4455622" y="1363288"/>
                </a:lnTo>
                <a:lnTo>
                  <a:pt x="4289368" y="2809702"/>
                </a:lnTo>
                <a:lnTo>
                  <a:pt x="3640975" y="3424844"/>
                </a:lnTo>
                <a:lnTo>
                  <a:pt x="2626822" y="4039986"/>
                </a:lnTo>
                <a:lnTo>
                  <a:pt x="1030779" y="4206240"/>
                </a:lnTo>
                <a:lnTo>
                  <a:pt x="133004" y="4039986"/>
                </a:lnTo>
                <a:lnTo>
                  <a:pt x="0" y="3524597"/>
                </a:lnTo>
                <a:close/>
              </a:path>
            </a:pathLst>
          </a:custGeom>
          <a:gradFill>
            <a:gsLst>
              <a:gs pos="0">
                <a:srgbClr val="00B050">
                  <a:alpha val="35000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Geometry Warning!</a:t>
            </a:r>
          </a:p>
        </p:txBody>
      </p:sp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4574314" y="3505200"/>
            <a:ext cx="1140686" cy="124543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5715000" y="4750631"/>
            <a:ext cx="799574" cy="493712"/>
          </a:xfrm>
          <a:prstGeom prst="line">
            <a:avLst/>
          </a:prstGeom>
          <a:noFill/>
          <a:ln w="508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 flipV="1">
            <a:off x="5076825" y="4615958"/>
            <a:ext cx="638174" cy="134671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1232304"/>
            <a:ext cx="4648200" cy="166920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70499" y="2829749"/>
                <a:ext cx="2514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biggest</a:t>
                </a:r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99" y="2829749"/>
                <a:ext cx="2514600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160379" y="5970617"/>
                <a:ext cx="12573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biggest</a:t>
                </a:r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79" y="5970617"/>
                <a:ext cx="1257300" cy="830997"/>
              </a:xfrm>
              <a:prstGeom prst="rect">
                <a:avLst/>
              </a:prstGeom>
              <a:blipFill rotWithShape="0">
                <a:blip r:embed="rId5"/>
                <a:stretch>
                  <a:fillRect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11736" y="5205495"/>
                <a:ext cx="12573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0" smtClean="0">
                            <a:latin typeface="Cambria Math" charset="0"/>
                          </a:rPr>
                          <m:t>𝟑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biggest</a:t>
                </a:r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36" y="5205495"/>
                <a:ext cx="1257300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485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stCxn id="23565" idx="0"/>
          </p:cNvCxnSpPr>
          <p:nvPr/>
        </p:nvCxnSpPr>
        <p:spPr>
          <a:xfrm flipV="1">
            <a:off x="5714999" y="3124200"/>
            <a:ext cx="1644869" cy="1626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565" idx="0"/>
          </p:cNvCxnSpPr>
          <p:nvPr/>
        </p:nvCxnSpPr>
        <p:spPr>
          <a:xfrm flipH="1">
            <a:off x="1466157" y="4750629"/>
            <a:ext cx="4248842" cy="1683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993143" y="4744700"/>
            <a:ext cx="728273" cy="23709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277600" cy="4525963"/>
          </a:xfrm>
        </p:spPr>
        <p:txBody>
          <a:bodyPr/>
          <a:lstStyle/>
          <a:p>
            <a:pPr eaLnBrk="1" hangingPunct="1"/>
            <a:r>
              <a:rPr lang="en-US" sz="2000" dirty="0" smtClean="0"/>
              <a:t>In the multiclass case, angle is not the only determining factor.</a:t>
            </a:r>
          </a:p>
          <a:p>
            <a:pPr lvl="1"/>
            <a:r>
              <a:rPr lang="en-US" sz="2000" dirty="0" smtClean="0"/>
              <a:t>Magnitude of weight vectors matter!</a:t>
            </a:r>
          </a:p>
        </p:txBody>
      </p:sp>
      <p:sp>
        <p:nvSpPr>
          <p:cNvPr id="40" name="Freeform 39"/>
          <p:cNvSpPr/>
          <p:nvPr/>
        </p:nvSpPr>
        <p:spPr>
          <a:xfrm>
            <a:off x="2427316" y="4738255"/>
            <a:ext cx="3308466" cy="2377440"/>
          </a:xfrm>
          <a:custGeom>
            <a:avLst/>
            <a:gdLst>
              <a:gd name="connsiteX0" fmla="*/ 3308466 w 3308466"/>
              <a:gd name="connsiteY0" fmla="*/ 0 h 2377440"/>
              <a:gd name="connsiteX1" fmla="*/ 2610197 w 3308466"/>
              <a:gd name="connsiteY1" fmla="*/ 2144683 h 2377440"/>
              <a:gd name="connsiteX2" fmla="*/ 548640 w 3308466"/>
              <a:gd name="connsiteY2" fmla="*/ 2377440 h 2377440"/>
              <a:gd name="connsiteX3" fmla="*/ 0 w 3308466"/>
              <a:gd name="connsiteY3" fmla="*/ 1346661 h 2377440"/>
              <a:gd name="connsiteX4" fmla="*/ 3308466 w 3308466"/>
              <a:gd name="connsiteY4" fmla="*/ 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8466" h="2377440">
                <a:moveTo>
                  <a:pt x="3308466" y="0"/>
                </a:moveTo>
                <a:lnTo>
                  <a:pt x="2610197" y="2144683"/>
                </a:lnTo>
                <a:lnTo>
                  <a:pt x="548640" y="2377440"/>
                </a:lnTo>
                <a:lnTo>
                  <a:pt x="0" y="1346661"/>
                </a:lnTo>
                <a:lnTo>
                  <a:pt x="3308466" y="0"/>
                </a:lnTo>
                <a:close/>
              </a:path>
            </a:pathLst>
          </a:custGeom>
          <a:gradFill>
            <a:gsLst>
              <a:gs pos="0">
                <a:srgbClr val="3333FF">
                  <a:alpha val="91000"/>
                </a:srgbClr>
              </a:gs>
              <a:gs pos="100000">
                <a:srgbClr val="FFFFFF">
                  <a:alpha val="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891086" y="3604212"/>
                <a:ext cx="733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86" y="3604212"/>
                <a:ext cx="73342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590339" y="4541968"/>
                <a:ext cx="733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339" y="4541968"/>
                <a:ext cx="73342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824790" y="4452460"/>
                <a:ext cx="733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90" y="4452460"/>
                <a:ext cx="73342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28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Learning: Multiclass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373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66800" y="1600200"/>
                <a:ext cx="5638800" cy="4525963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Start with all weights = 0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Pick up training examples one by one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Predict with current weights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2400" dirty="0" smtClean="0"/>
                  <a:t>If correct, no change!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 smtClean="0"/>
                  <a:t>If wrong: subtract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 from wrong answer, add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𝐟</m:t>
                    </m:r>
                  </m:oMath>
                </a14:m>
                <a:r>
                  <a:rPr lang="en-US" sz="2400" dirty="0" smtClean="0"/>
                  <a:t> to correct answer, all other weight vectors unchanged.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13537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600200"/>
                <a:ext cx="5638800" cy="4525963"/>
              </a:xfrm>
              <a:blipFill rotWithShape="0">
                <a:blip r:embed="rId2"/>
                <a:stretch>
                  <a:fillRect l="-1405" t="-1887" r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1" name="Line 7"/>
          <p:cNvSpPr>
            <a:spLocks noChangeShapeType="1"/>
          </p:cNvSpPr>
          <p:nvPr/>
        </p:nvSpPr>
        <p:spPr bwMode="auto">
          <a:xfrm flipH="1" flipV="1">
            <a:off x="9067800" y="1600485"/>
            <a:ext cx="3048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V="1">
            <a:off x="9372600" y="2133885"/>
            <a:ext cx="12192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>
            <a:off x="9144000" y="2751379"/>
            <a:ext cx="22860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3" name="Line 15"/>
          <p:cNvSpPr>
            <a:spLocks noChangeShapeType="1"/>
          </p:cNvSpPr>
          <p:nvPr/>
        </p:nvSpPr>
        <p:spPr bwMode="auto">
          <a:xfrm flipH="1">
            <a:off x="8991600" y="1600485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4" name="Line 16"/>
          <p:cNvSpPr>
            <a:spLocks noChangeShapeType="1"/>
          </p:cNvSpPr>
          <p:nvPr/>
        </p:nvSpPr>
        <p:spPr bwMode="auto">
          <a:xfrm flipH="1" flipV="1">
            <a:off x="8991600" y="2210085"/>
            <a:ext cx="381000" cy="533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5" name="Line 17"/>
          <p:cNvSpPr>
            <a:spLocks noChangeShapeType="1"/>
          </p:cNvSpPr>
          <p:nvPr/>
        </p:nvSpPr>
        <p:spPr bwMode="auto">
          <a:xfrm flipV="1">
            <a:off x="10591800" y="1524285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6" name="Line 18"/>
          <p:cNvSpPr>
            <a:spLocks noChangeShapeType="1"/>
          </p:cNvSpPr>
          <p:nvPr/>
        </p:nvSpPr>
        <p:spPr bwMode="auto">
          <a:xfrm flipV="1">
            <a:off x="9372600" y="1524285"/>
            <a:ext cx="1295400" cy="12192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20729" y="5181600"/>
                <a:ext cx="5056271" cy="562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800" b="1">
                              <a:latin typeface="Cambria Math" charset="0"/>
                            </a:rPr>
                            <m:t>𝐲</m:t>
                          </m:r>
                        </m:sub>
                      </m:sSub>
                      <m:r>
                        <a:rPr lang="en-US" sz="2800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800" b="1">
                              <a:latin typeface="Cambria Math" charset="0"/>
                            </a:rPr>
                            <m:t>𝐲</m:t>
                          </m:r>
                        </m:sub>
                      </m:sSub>
                      <m:r>
                        <a:rPr lang="en-US" sz="2800" b="1" i="0" smtClean="0">
                          <a:latin typeface="Cambria Math" charset="0"/>
                        </a:rPr>
                        <m:t>−</m:t>
                      </m:r>
                      <m:r>
                        <a:rPr lang="en-US" sz="2800" b="1">
                          <a:latin typeface="Cambria Math" charset="0"/>
                        </a:rPr>
                        <m:t>𝐟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729" y="5181600"/>
                <a:ext cx="5056271" cy="5627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37872" y="2819400"/>
                <a:ext cx="5056271" cy="70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        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>
                                          <a:latin typeface="Cambria Math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en-US" sz="2800" b="1">
                                          <a:latin typeface="Cambria Math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⋅</m:t>
                                  </m:r>
                                  <m:r>
                                    <a:rPr lang="en-US" sz="2800" b="1">
                                      <a:latin typeface="Cambria Math" charset="0"/>
                                    </a:rPr>
                                    <m:t>𝐟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dirty="0"/>
                                    <m:t> 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872" y="2819400"/>
                <a:ext cx="5056271" cy="7041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20729" y="5861328"/>
                <a:ext cx="5056271" cy="562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8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800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800" b="1" i="0" smtClean="0">
                          <a:latin typeface="Cambria Math" charset="0"/>
                        </a:rPr>
                        <m:t>+</m:t>
                      </m:r>
                      <m:r>
                        <a:rPr lang="en-US" sz="2800" b="1">
                          <a:latin typeface="Cambria Math" charset="0"/>
                        </a:rPr>
                        <m:t>𝐟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729" y="5861328"/>
                <a:ext cx="5056271" cy="5627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534400" y="3429285"/>
                <a:ext cx="11763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3429285"/>
                <a:ext cx="1176337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272463" y="1066800"/>
                <a:ext cx="1176337" cy="49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463" y="1066800"/>
                <a:ext cx="1176337" cy="495585"/>
              </a:xfrm>
              <a:prstGeom prst="rect">
                <a:avLst/>
              </a:prstGeom>
              <a:blipFill rotWithShape="0"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8997835" y="1744991"/>
            <a:ext cx="1176337" cy="998494"/>
            <a:chOff x="8997835" y="2811506"/>
            <a:chExt cx="1176337" cy="998494"/>
          </a:xfrm>
        </p:grpSpPr>
        <p:sp>
          <p:nvSpPr>
            <p:cNvPr id="16396" name="Line 13"/>
            <p:cNvSpPr>
              <a:spLocks noChangeShapeType="1"/>
            </p:cNvSpPr>
            <p:nvPr/>
          </p:nvSpPr>
          <p:spPr bwMode="auto">
            <a:xfrm flipV="1">
              <a:off x="9372600" y="3200400"/>
              <a:ext cx="76200" cy="60960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997835" y="2811506"/>
                  <a:ext cx="11763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charset="0"/>
                          </a:rPr>
                          <m:t>𝐟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835" y="2811506"/>
                  <a:ext cx="1176337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753600" y="2320671"/>
                <a:ext cx="1176337" cy="49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2320671"/>
                <a:ext cx="1176337" cy="495585"/>
              </a:xfrm>
              <a:prstGeom prst="rect">
                <a:avLst/>
              </a:prstGeom>
              <a:blipFill rotWithShape="0">
                <a:blip r:embed="rId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656256" y="5259908"/>
            <a:ext cx="108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Wrong: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80056" y="5941497"/>
            <a:ext cx="108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Correct: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705600" y="3886200"/>
            <a:ext cx="2657474" cy="2824150"/>
            <a:chOff x="6705600" y="3886200"/>
            <a:chExt cx="2657474" cy="2824150"/>
          </a:xfrm>
        </p:grpSpPr>
        <p:grpSp>
          <p:nvGrpSpPr>
            <p:cNvPr id="11" name="Group 10"/>
            <p:cNvGrpSpPr/>
            <p:nvPr/>
          </p:nvGrpSpPr>
          <p:grpSpPr>
            <a:xfrm>
              <a:off x="6705600" y="3886200"/>
              <a:ext cx="2657474" cy="2824150"/>
              <a:chOff x="6781800" y="3886200"/>
              <a:chExt cx="2657474" cy="2824150"/>
            </a:xfrm>
          </p:grpSpPr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 flipH="1" flipV="1">
                <a:off x="7577137" y="4419885"/>
                <a:ext cx="304800" cy="114300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 flipV="1">
                <a:off x="7881937" y="4953285"/>
                <a:ext cx="1219200" cy="60960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 flipH="1">
                <a:off x="7671348" y="5542594"/>
                <a:ext cx="228600" cy="76200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043737" y="6248685"/>
                    <a:ext cx="11763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3737" y="6248685"/>
                    <a:ext cx="1176337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6781800" y="3886200"/>
                    <a:ext cx="1176337" cy="4955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1800" y="3886200"/>
                    <a:ext cx="1176337" cy="49558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8262937" y="5140071"/>
                    <a:ext cx="1176337" cy="4955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  <m:sup>
                                  <m:r>
                                    <a:rPr lang="en-US" sz="2400" b="1" i="0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2937" y="5140071"/>
                    <a:ext cx="1176337" cy="49558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74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1" name="Group 60"/>
              <p:cNvGrpSpPr/>
              <p:nvPr/>
            </p:nvGrpSpPr>
            <p:grpSpPr>
              <a:xfrm>
                <a:off x="7538603" y="4544100"/>
                <a:ext cx="1176337" cy="998494"/>
                <a:chOff x="8997835" y="2811506"/>
                <a:chExt cx="1176337" cy="998494"/>
              </a:xfrm>
            </p:grpSpPr>
            <p:sp>
              <p:nvSpPr>
                <p:cNvPr id="62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9372600" y="3200400"/>
                  <a:ext cx="76200" cy="609600"/>
                </a:xfrm>
                <a:prstGeom prst="line">
                  <a:avLst/>
                </a:prstGeom>
                <a:noFill/>
                <a:ln w="50800">
                  <a:solidFill>
                    <a:srgbClr val="CC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8997835" y="2811506"/>
                      <a:ext cx="117633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latin typeface="Cambria Math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63" name="TextBox 6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97835" y="2811506"/>
                      <a:ext cx="1176337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2" name="TextBox 11"/>
            <p:cNvSpPr txBox="1"/>
            <p:nvPr/>
          </p:nvSpPr>
          <p:spPr>
            <a:xfrm>
              <a:off x="7884187" y="5931488"/>
              <a:ext cx="1114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Before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165431" y="4338935"/>
            <a:ext cx="2697958" cy="2366665"/>
            <a:chOff x="9165431" y="4338935"/>
            <a:chExt cx="2697958" cy="2366665"/>
          </a:xfrm>
        </p:grpSpPr>
        <p:grpSp>
          <p:nvGrpSpPr>
            <p:cNvPr id="10" name="Group 9"/>
            <p:cNvGrpSpPr/>
            <p:nvPr/>
          </p:nvGrpSpPr>
          <p:grpSpPr>
            <a:xfrm>
              <a:off x="9165431" y="4338935"/>
              <a:ext cx="2697958" cy="2366665"/>
              <a:chOff x="9165431" y="4191000"/>
              <a:chExt cx="2697958" cy="2366665"/>
            </a:xfrm>
          </p:grpSpPr>
          <p:sp>
            <p:nvSpPr>
              <p:cNvPr id="48" name="Line 9"/>
              <p:cNvSpPr>
                <a:spLocks noChangeShapeType="1"/>
              </p:cNvSpPr>
              <p:nvPr/>
            </p:nvSpPr>
            <p:spPr bwMode="auto">
              <a:xfrm flipH="1">
                <a:off x="10177463" y="5392795"/>
                <a:ext cx="228600" cy="76200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6"/>
              <p:cNvSpPr>
                <a:spLocks noChangeShapeType="1"/>
              </p:cNvSpPr>
              <p:nvPr/>
            </p:nvSpPr>
            <p:spPr bwMode="auto">
              <a:xfrm flipH="1" flipV="1">
                <a:off x="10025063" y="4876800"/>
                <a:ext cx="381000" cy="53340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8"/>
              <p:cNvSpPr>
                <a:spLocks noChangeShapeType="1"/>
              </p:cNvSpPr>
              <p:nvPr/>
            </p:nvSpPr>
            <p:spPr bwMode="auto">
              <a:xfrm flipV="1">
                <a:off x="10406063" y="4191000"/>
                <a:ext cx="1295400" cy="121920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9567863" y="6096000"/>
                    <a:ext cx="11763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7863" y="6096000"/>
                    <a:ext cx="1176337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0687052" y="4741308"/>
                    <a:ext cx="1176337" cy="4955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  <m:sup>
                                  <m:r>
                                    <a:rPr lang="en-US" sz="2400" b="1" i="0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7052" y="4741308"/>
                    <a:ext cx="1176337" cy="49558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74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/>
              <p:cNvGrpSpPr/>
              <p:nvPr/>
            </p:nvGrpSpPr>
            <p:grpSpPr>
              <a:xfrm>
                <a:off x="10031298" y="4411706"/>
                <a:ext cx="1176337" cy="998494"/>
                <a:chOff x="8997835" y="2811506"/>
                <a:chExt cx="1176337" cy="998494"/>
              </a:xfrm>
            </p:grpSpPr>
            <p:sp>
              <p:nvSpPr>
                <p:cNvPr id="5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9372600" y="3200400"/>
                  <a:ext cx="76200" cy="609600"/>
                </a:xfrm>
                <a:prstGeom prst="line">
                  <a:avLst/>
                </a:prstGeom>
                <a:noFill/>
                <a:ln w="50800">
                  <a:solidFill>
                    <a:srgbClr val="CC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8997835" y="2811506"/>
                      <a:ext cx="117633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latin typeface="Cambria Math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97835" y="2811506"/>
                      <a:ext cx="1176337" cy="461665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9165431" y="4419885"/>
                    <a:ext cx="1176337" cy="4955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5431" y="4419885"/>
                    <a:ext cx="1176337" cy="49558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60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9" name="TextBox 68"/>
            <p:cNvSpPr txBox="1"/>
            <p:nvPr/>
          </p:nvSpPr>
          <p:spPr>
            <a:xfrm>
              <a:off x="10515600" y="6019800"/>
              <a:ext cx="1114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latin typeface="Calibri" charset="0"/>
                  <a:ea typeface="Calibri" charset="0"/>
                  <a:cs typeface="Calibri" charset="0"/>
                </a:rPr>
                <a:t>After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3743" grpId="0" animBg="1"/>
      <p:bldP spid="1353744" grpId="0" animBg="1"/>
      <p:bldP spid="1353745" grpId="0" animBg="1"/>
      <p:bldP spid="1353746" grpId="0" animBg="1"/>
      <p:bldP spid="20" grpId="0"/>
      <p:bldP spid="22" grpId="0"/>
      <p:bldP spid="6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Perceptron Demo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46163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1</a:t>
            </a:r>
          </a:p>
          <a:p>
            <a:r>
              <a:rPr lang="en-US">
                <a:latin typeface="Courier New" pitchFamily="49" charset="0"/>
              </a:rPr>
              <a:t>win   : 0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2675" y="3971925"/>
            <a:ext cx="179228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135562" y="456882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952875"/>
            <a:ext cx="21431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9296400" y="4575175"/>
            <a:ext cx="19050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0 </a:t>
            </a:r>
          </a:p>
          <a:p>
            <a:r>
              <a:rPr lang="en-US">
                <a:latin typeface="Courier New" pitchFamily="49" charset="0"/>
              </a:rPr>
              <a:t>win   : 0 </a:t>
            </a:r>
          </a:p>
          <a:p>
            <a:r>
              <a:rPr lang="en-US">
                <a:latin typeface="Courier New" pitchFamily="49" charset="0"/>
              </a:rPr>
              <a:t>game  : 0 </a:t>
            </a:r>
          </a:p>
          <a:p>
            <a:r>
              <a:rPr lang="en-US">
                <a:latin typeface="Courier New" pitchFamily="49" charset="0"/>
              </a:rPr>
              <a:t>vote  : 0 </a:t>
            </a:r>
          </a:p>
          <a:p>
            <a:r>
              <a:rPr lang="en-US">
                <a:latin typeface="Courier New" pitchFamily="49" charset="0"/>
              </a:rPr>
              <a:t>the   : 0  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560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90075" y="3952875"/>
            <a:ext cx="13827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1219200" y="1524000"/>
            <a:ext cx="289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“win the vote”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1219200" y="21478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“win the election”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1219200" y="2757488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“win the game”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Demo: Multiclass Perceptron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See </a:t>
            </a:r>
            <a:r>
              <a:rPr lang="en-US" sz="2400" dirty="0" smtClean="0"/>
              <a:t>webcast.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Or try it yourself by downloading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drive.google.com/file/d/0B3UAxDgZnbC_X1h6QnhScVlVVEk/view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(won’t display in browser, you have to actually download it and open </a:t>
            </a:r>
            <a:r>
              <a:rPr lang="en-US" sz="2000" smtClean="0"/>
              <a:t>it locally)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07976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Properties of Perceptrons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Separability: true if there exists some set of parameters that gets the training set perfectly correct (i.e. there exists a separating hyperplane)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Convergence: if the training data is separable, perceptron will eventually converge (binary case)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Mistake Bound: </a:t>
            </a:r>
            <a:r>
              <a:rPr lang="en-US" sz="2400" dirty="0" smtClean="0"/>
              <a:t>can mathematically compute the </a:t>
            </a:r>
            <a:r>
              <a:rPr lang="en-US" sz="2400" dirty="0" smtClean="0"/>
              <a:t>maximum number of mistakes (binary case) </a:t>
            </a:r>
            <a:r>
              <a:rPr lang="en-US" sz="2400" dirty="0" smtClean="0"/>
              <a:t>as a function of the </a:t>
            </a:r>
            <a:r>
              <a:rPr lang="en-US" sz="2400" i="1" dirty="0" smtClean="0"/>
              <a:t>margin</a:t>
            </a:r>
            <a:r>
              <a:rPr lang="en-US" sz="2400" dirty="0" smtClean="0"/>
              <a:t> </a:t>
            </a:r>
            <a:r>
              <a:rPr lang="en-US" sz="2400" dirty="0" smtClean="0"/>
              <a:t>or degree of </a:t>
            </a:r>
            <a:r>
              <a:rPr lang="en-US" sz="2400" dirty="0" smtClean="0"/>
              <a:t>separability [well beyond scope of this course]</a:t>
            </a:r>
            <a:endParaRPr lang="en-US" sz="2400" i="1" dirty="0" smtClean="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9067800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Non-Separable</a:t>
            </a:r>
          </a:p>
        </p:txBody>
      </p:sp>
      <p:pic>
        <p:nvPicPr>
          <p:cNvPr id="26634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5732463"/>
            <a:ext cx="2286000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Examples: Perceptron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97001"/>
            <a:ext cx="10896600" cy="4729164"/>
          </a:xfrm>
        </p:spPr>
        <p:txBody>
          <a:bodyPr/>
          <a:lstStyle/>
          <a:p>
            <a:pPr eaLnBrk="1" hangingPunct="1"/>
            <a:r>
              <a:rPr lang="en-US" dirty="0" smtClean="0"/>
              <a:t>Non-Separable Case</a:t>
            </a:r>
          </a:p>
        </p:txBody>
      </p:sp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3611563" y="2295525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2295525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4453" name="Object 5"/>
          <p:cNvGraphicFramePr>
            <a:graphicFrameLocks noChangeAspect="1"/>
          </p:cNvGraphicFramePr>
          <p:nvPr/>
        </p:nvGraphicFramePr>
        <p:xfrm>
          <a:off x="3540125" y="2268538"/>
          <a:ext cx="48291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Photo Editor Photo" r:id="rId5" imgW="4828571" imgH="3723810" progId="MSPhotoEd.3">
                  <p:embed/>
                </p:oleObj>
              </mc:Choice>
              <mc:Fallback>
                <p:oleObj name="Photo Editor Photo" r:id="rId5" imgW="4828571" imgH="372381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2268538"/>
                        <a:ext cx="48291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4454" name="Object 6"/>
          <p:cNvGraphicFramePr>
            <a:graphicFrameLocks noChangeAspect="1"/>
          </p:cNvGraphicFramePr>
          <p:nvPr/>
        </p:nvGraphicFramePr>
        <p:xfrm>
          <a:off x="3667125" y="2281238"/>
          <a:ext cx="47148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Photo Editor Photo" r:id="rId7" imgW="4715533" imgH="3723810" progId="MSPhotoEd.3">
                  <p:embed/>
                </p:oleObj>
              </mc:Choice>
              <mc:Fallback>
                <p:oleObj name="Photo Editor Photo" r:id="rId7" imgW="4715533" imgH="3723810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5" y="2281238"/>
                        <a:ext cx="47148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</a:t>
            </a:r>
            <a:r>
              <a:rPr lang="en-US" dirty="0" err="1" smtClean="0"/>
              <a:t>Perceptron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6429" y="1448182"/>
            <a:ext cx="7901971" cy="4760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Problems with the Perceptron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4953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Noise: if the data isn’t separable, weights might thrash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Averaging weight vectors over time can help (averaged perceptron)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Mediocre generalization: finds a “barely” separating solution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Overtraining: test / held-out accuracy usually rises, then falls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Overtraining is a kind of </a:t>
            </a:r>
            <a:r>
              <a:rPr lang="en-US" sz="2000" dirty="0" err="1" smtClean="0"/>
              <a:t>overfitting</a:t>
            </a: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0" y="4648200"/>
            <a:ext cx="2057400" cy="1881188"/>
            <a:chOff x="3552" y="1104"/>
            <a:chExt cx="1680" cy="1536"/>
          </a:xfrm>
        </p:grpSpPr>
        <p:sp>
          <p:nvSpPr>
            <p:cNvPr id="27739" name="Line 5"/>
            <p:cNvSpPr>
              <a:spLocks noChangeShapeType="1"/>
            </p:cNvSpPr>
            <p:nvPr/>
          </p:nvSpPr>
          <p:spPr bwMode="auto">
            <a:xfrm>
              <a:off x="3820" y="2385"/>
              <a:ext cx="13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6"/>
            <p:cNvSpPr>
              <a:spLocks noChangeShapeType="1"/>
            </p:cNvSpPr>
            <p:nvPr/>
          </p:nvSpPr>
          <p:spPr bwMode="auto">
            <a:xfrm flipV="1">
              <a:off x="3820" y="1226"/>
              <a:ext cx="0" cy="1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1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52" y="1360"/>
              <a:ext cx="132" cy="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2" name="Freeform 8"/>
            <p:cNvSpPr>
              <a:spLocks/>
            </p:cNvSpPr>
            <p:nvPr/>
          </p:nvSpPr>
          <p:spPr bwMode="auto">
            <a:xfrm>
              <a:off x="3833" y="1323"/>
              <a:ext cx="1233" cy="1049"/>
            </a:xfrm>
            <a:custGeom>
              <a:avLst/>
              <a:gdLst>
                <a:gd name="T0" fmla="*/ 0 w 1233"/>
                <a:gd name="T1" fmla="*/ 1049 h 1049"/>
                <a:gd name="T2" fmla="*/ 328 w 1233"/>
                <a:gd name="T3" fmla="*/ 198 h 1049"/>
                <a:gd name="T4" fmla="*/ 1012 w 1233"/>
                <a:gd name="T5" fmla="*/ 31 h 1049"/>
                <a:gd name="T6" fmla="*/ 1233 w 1233"/>
                <a:gd name="T7" fmla="*/ 10 h 10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3"/>
                <a:gd name="T13" fmla="*/ 0 h 1049"/>
                <a:gd name="T14" fmla="*/ 1233 w 1233"/>
                <a:gd name="T15" fmla="*/ 1049 h 10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3" h="1049">
                  <a:moveTo>
                    <a:pt x="0" y="1049"/>
                  </a:moveTo>
                  <a:cubicBezTo>
                    <a:pt x="55" y="907"/>
                    <a:pt x="160" y="367"/>
                    <a:pt x="328" y="198"/>
                  </a:cubicBezTo>
                  <a:cubicBezTo>
                    <a:pt x="496" y="29"/>
                    <a:pt x="861" y="62"/>
                    <a:pt x="1012" y="31"/>
                  </a:cubicBezTo>
                  <a:cubicBezTo>
                    <a:pt x="1163" y="0"/>
                    <a:pt x="1187" y="14"/>
                    <a:pt x="1233" y="10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3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64" y="1104"/>
              <a:ext cx="71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4" name="Freeform 10"/>
            <p:cNvSpPr>
              <a:spLocks/>
            </p:cNvSpPr>
            <p:nvPr/>
          </p:nvSpPr>
          <p:spPr bwMode="auto">
            <a:xfrm>
              <a:off x="3827" y="1537"/>
              <a:ext cx="1228" cy="829"/>
            </a:xfrm>
            <a:custGeom>
              <a:avLst/>
              <a:gdLst>
                <a:gd name="T0" fmla="*/ 0 w 1228"/>
                <a:gd name="T1" fmla="*/ 829 h 829"/>
                <a:gd name="T2" fmla="*/ 544 w 1228"/>
                <a:gd name="T3" fmla="*/ 113 h 829"/>
                <a:gd name="T4" fmla="*/ 1072 w 1228"/>
                <a:gd name="T5" fmla="*/ 151 h 829"/>
                <a:gd name="T6" fmla="*/ 1228 w 1228"/>
                <a:gd name="T7" fmla="*/ 216 h 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"/>
                <a:gd name="T13" fmla="*/ 0 h 829"/>
                <a:gd name="T14" fmla="*/ 1228 w 1228"/>
                <a:gd name="T15" fmla="*/ 829 h 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" h="829">
                  <a:moveTo>
                    <a:pt x="0" y="829"/>
                  </a:moveTo>
                  <a:cubicBezTo>
                    <a:pt x="91" y="710"/>
                    <a:pt x="365" y="226"/>
                    <a:pt x="544" y="113"/>
                  </a:cubicBezTo>
                  <a:cubicBezTo>
                    <a:pt x="723" y="0"/>
                    <a:pt x="958" y="134"/>
                    <a:pt x="1072" y="151"/>
                  </a:cubicBezTo>
                  <a:cubicBezTo>
                    <a:pt x="1186" y="168"/>
                    <a:pt x="1196" y="203"/>
                    <a:pt x="1228" y="216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5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59" y="2064"/>
              <a:ext cx="773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46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12" y="1872"/>
              <a:ext cx="368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7" name="Freeform 13"/>
            <p:cNvSpPr>
              <a:spLocks/>
            </p:cNvSpPr>
            <p:nvPr/>
          </p:nvSpPr>
          <p:spPr bwMode="auto">
            <a:xfrm>
              <a:off x="3827" y="1535"/>
              <a:ext cx="1244" cy="853"/>
            </a:xfrm>
            <a:custGeom>
              <a:avLst/>
              <a:gdLst>
                <a:gd name="T0" fmla="*/ 0 w 1244"/>
                <a:gd name="T1" fmla="*/ 853 h 853"/>
                <a:gd name="T2" fmla="*/ 447 w 1244"/>
                <a:gd name="T3" fmla="*/ 126 h 853"/>
                <a:gd name="T4" fmla="*/ 948 w 1244"/>
                <a:gd name="T5" fmla="*/ 99 h 853"/>
                <a:gd name="T6" fmla="*/ 1244 w 1244"/>
                <a:gd name="T7" fmla="*/ 158 h 8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4"/>
                <a:gd name="T13" fmla="*/ 0 h 853"/>
                <a:gd name="T14" fmla="*/ 1244 w 1244"/>
                <a:gd name="T15" fmla="*/ 853 h 8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" h="853">
                  <a:moveTo>
                    <a:pt x="0" y="853"/>
                  </a:moveTo>
                  <a:cubicBezTo>
                    <a:pt x="75" y="732"/>
                    <a:pt x="289" y="252"/>
                    <a:pt x="447" y="126"/>
                  </a:cubicBezTo>
                  <a:cubicBezTo>
                    <a:pt x="605" y="0"/>
                    <a:pt x="815" y="94"/>
                    <a:pt x="948" y="99"/>
                  </a:cubicBezTo>
                  <a:cubicBezTo>
                    <a:pt x="1081" y="104"/>
                    <a:pt x="1182" y="146"/>
                    <a:pt x="1244" y="158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8" name="Picture 1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66" y="2499"/>
              <a:ext cx="87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3" name="Group 15"/>
          <p:cNvGrpSpPr>
            <a:grpSpLocks/>
          </p:cNvGrpSpPr>
          <p:nvPr/>
        </p:nvGrpSpPr>
        <p:grpSpPr bwMode="auto">
          <a:xfrm>
            <a:off x="5470525" y="1676400"/>
            <a:ext cx="3292475" cy="1090613"/>
            <a:chOff x="3398" y="2400"/>
            <a:chExt cx="2074" cy="687"/>
          </a:xfrm>
        </p:grpSpPr>
        <p:grpSp>
          <p:nvGrpSpPr>
            <p:cNvPr id="27682" name="Group 16"/>
            <p:cNvGrpSpPr>
              <a:grpSpLocks/>
            </p:cNvGrpSpPr>
            <p:nvPr/>
          </p:nvGrpSpPr>
          <p:grpSpPr bwMode="auto">
            <a:xfrm>
              <a:off x="3398" y="2477"/>
              <a:ext cx="727" cy="587"/>
              <a:chOff x="3364" y="2169"/>
              <a:chExt cx="1248" cy="1008"/>
            </a:xfrm>
          </p:grpSpPr>
          <p:sp>
            <p:nvSpPr>
              <p:cNvPr id="27715" name="Line 17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6" name="Group 18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37" name="Line 1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7" name="Line 21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8" name="Line 22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9" name="Line 23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0" name="Line 24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21" name="Group 25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35" name="Line 2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28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33" name="Line 2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3" name="Group 31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31" name="Line 32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4" name="Group 34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29" name="Line 3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5" name="Group 37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27" name="Line 3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26" name="Line 40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3" name="Line 41"/>
            <p:cNvSpPr>
              <a:spLocks noChangeShapeType="1"/>
            </p:cNvSpPr>
            <p:nvPr/>
          </p:nvSpPr>
          <p:spPr bwMode="auto">
            <a:xfrm>
              <a:off x="3630" y="2536"/>
              <a:ext cx="551" cy="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42"/>
            <p:cNvSpPr>
              <a:spLocks noChangeShapeType="1"/>
            </p:cNvSpPr>
            <p:nvPr/>
          </p:nvSpPr>
          <p:spPr bwMode="auto">
            <a:xfrm flipH="1">
              <a:off x="3537" y="2400"/>
              <a:ext cx="242" cy="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43"/>
            <p:cNvSpPr>
              <a:spLocks noChangeShapeType="1"/>
            </p:cNvSpPr>
            <p:nvPr/>
          </p:nvSpPr>
          <p:spPr bwMode="auto">
            <a:xfrm flipH="1">
              <a:off x="3705" y="2691"/>
              <a:ext cx="218" cy="144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86" name="Group 44"/>
            <p:cNvGrpSpPr>
              <a:grpSpLocks/>
            </p:cNvGrpSpPr>
            <p:nvPr/>
          </p:nvGrpSpPr>
          <p:grpSpPr bwMode="auto">
            <a:xfrm>
              <a:off x="4689" y="2481"/>
              <a:ext cx="727" cy="587"/>
              <a:chOff x="3364" y="2169"/>
              <a:chExt cx="1248" cy="1008"/>
            </a:xfrm>
          </p:grpSpPr>
          <p:sp>
            <p:nvSpPr>
              <p:cNvPr id="27691" name="Line 45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2" name="Group 46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13" name="Line 4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93" name="Line 49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4" name="Line 50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5" name="Line 51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6" name="Line 52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7" name="Group 53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11" name="Line 5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8" name="Group 56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09" name="Line 5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9" name="Group 59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07" name="Line 60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Line 61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0" name="Group 62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05" name="Line 63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Line 64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1" name="Group 65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03" name="Line 6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02" name="Line 68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7" name="Line 69"/>
            <p:cNvSpPr>
              <a:spLocks noChangeShapeType="1"/>
            </p:cNvSpPr>
            <p:nvPr/>
          </p:nvSpPr>
          <p:spPr bwMode="auto">
            <a:xfrm>
              <a:off x="4921" y="2540"/>
              <a:ext cx="551" cy="1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0"/>
            <p:cNvSpPr>
              <a:spLocks noChangeShapeType="1"/>
            </p:cNvSpPr>
            <p:nvPr/>
          </p:nvSpPr>
          <p:spPr bwMode="auto">
            <a:xfrm flipH="1">
              <a:off x="4828" y="2404"/>
              <a:ext cx="242" cy="68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1"/>
            <p:cNvSpPr>
              <a:spLocks noChangeShapeType="1"/>
            </p:cNvSpPr>
            <p:nvPr/>
          </p:nvSpPr>
          <p:spPr bwMode="auto">
            <a:xfrm>
              <a:off x="4976" y="2461"/>
              <a:ext cx="238" cy="5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AutoShape 72"/>
            <p:cNvSpPr>
              <a:spLocks noChangeArrowheads="1"/>
            </p:cNvSpPr>
            <p:nvPr/>
          </p:nvSpPr>
          <p:spPr bwMode="auto">
            <a:xfrm>
              <a:off x="4364" y="2623"/>
              <a:ext cx="223" cy="247"/>
            </a:xfrm>
            <a:prstGeom prst="rightArrow">
              <a:avLst>
                <a:gd name="adj1" fmla="val 53843"/>
                <a:gd name="adj2" fmla="val 4484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3"/>
          <p:cNvGrpSpPr>
            <a:grpSpLocks/>
          </p:cNvGrpSpPr>
          <p:nvPr/>
        </p:nvGrpSpPr>
        <p:grpSpPr bwMode="auto">
          <a:xfrm>
            <a:off x="6324600" y="3200400"/>
            <a:ext cx="1295400" cy="1027113"/>
            <a:chOff x="3946" y="1392"/>
            <a:chExt cx="1331" cy="1056"/>
          </a:xfrm>
        </p:grpSpPr>
        <p:sp>
          <p:nvSpPr>
            <p:cNvPr id="27655" name="Line 74"/>
            <p:cNvSpPr>
              <a:spLocks noChangeShapeType="1"/>
            </p:cNvSpPr>
            <p:nvPr/>
          </p:nvSpPr>
          <p:spPr bwMode="auto">
            <a:xfrm>
              <a:off x="4282" y="1411"/>
              <a:ext cx="72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6" name="Group 75"/>
            <p:cNvGrpSpPr>
              <a:grpSpLocks/>
            </p:cNvGrpSpPr>
            <p:nvPr/>
          </p:nvGrpSpPr>
          <p:grpSpPr bwMode="auto">
            <a:xfrm>
              <a:off x="3946" y="1459"/>
              <a:ext cx="1280" cy="989"/>
              <a:chOff x="1065" y="2179"/>
              <a:chExt cx="1280" cy="989"/>
            </a:xfrm>
          </p:grpSpPr>
          <p:sp>
            <p:nvSpPr>
              <p:cNvPr id="27658" name="Line 76"/>
              <p:cNvSpPr>
                <a:spLocks noChangeShapeType="1"/>
              </p:cNvSpPr>
              <p:nvPr/>
            </p:nvSpPr>
            <p:spPr bwMode="auto">
              <a:xfrm>
                <a:off x="1305" y="261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59" name="Group 77"/>
              <p:cNvGrpSpPr>
                <a:grpSpLocks/>
              </p:cNvGrpSpPr>
              <p:nvPr/>
            </p:nvGrpSpPr>
            <p:grpSpPr bwMode="auto">
              <a:xfrm>
                <a:off x="2025" y="2419"/>
                <a:ext cx="96" cy="96"/>
                <a:chOff x="5040" y="1392"/>
                <a:chExt cx="96" cy="96"/>
              </a:xfrm>
            </p:grpSpPr>
            <p:sp>
              <p:nvSpPr>
                <p:cNvPr id="27680" name="Line 7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0" name="Line 80"/>
              <p:cNvSpPr>
                <a:spLocks noChangeShapeType="1"/>
              </p:cNvSpPr>
              <p:nvPr/>
            </p:nvSpPr>
            <p:spPr bwMode="auto">
              <a:xfrm>
                <a:off x="1305" y="289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1" name="Line 81"/>
              <p:cNvSpPr>
                <a:spLocks noChangeShapeType="1"/>
              </p:cNvSpPr>
              <p:nvPr/>
            </p:nvSpPr>
            <p:spPr bwMode="auto">
              <a:xfrm>
                <a:off x="1689" y="294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2" name="Line 82"/>
              <p:cNvSpPr>
                <a:spLocks noChangeShapeType="1"/>
              </p:cNvSpPr>
              <p:nvPr/>
            </p:nvSpPr>
            <p:spPr bwMode="auto">
              <a:xfrm>
                <a:off x="1065" y="270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3" name="Line 83"/>
              <p:cNvSpPr>
                <a:spLocks noChangeShapeType="1"/>
              </p:cNvSpPr>
              <p:nvPr/>
            </p:nvSpPr>
            <p:spPr bwMode="auto">
              <a:xfrm>
                <a:off x="1305" y="237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64" name="Group 84"/>
              <p:cNvGrpSpPr>
                <a:grpSpLocks/>
              </p:cNvGrpSpPr>
              <p:nvPr/>
            </p:nvGrpSpPr>
            <p:grpSpPr bwMode="auto">
              <a:xfrm>
                <a:off x="2121" y="2707"/>
                <a:ext cx="96" cy="96"/>
                <a:chOff x="5040" y="1392"/>
                <a:chExt cx="96" cy="96"/>
              </a:xfrm>
            </p:grpSpPr>
            <p:sp>
              <p:nvSpPr>
                <p:cNvPr id="27678" name="Line 8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5" name="Group 87"/>
              <p:cNvGrpSpPr>
                <a:grpSpLocks/>
              </p:cNvGrpSpPr>
              <p:nvPr/>
            </p:nvGrpSpPr>
            <p:grpSpPr bwMode="auto">
              <a:xfrm>
                <a:off x="1785" y="2371"/>
                <a:ext cx="96" cy="96"/>
                <a:chOff x="5040" y="1392"/>
                <a:chExt cx="96" cy="96"/>
              </a:xfrm>
            </p:grpSpPr>
            <p:sp>
              <p:nvSpPr>
                <p:cNvPr id="27676" name="Line 8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90"/>
              <p:cNvGrpSpPr>
                <a:grpSpLocks/>
              </p:cNvGrpSpPr>
              <p:nvPr/>
            </p:nvGrpSpPr>
            <p:grpSpPr bwMode="auto">
              <a:xfrm>
                <a:off x="1833" y="2179"/>
                <a:ext cx="96" cy="96"/>
                <a:chOff x="5040" y="1392"/>
                <a:chExt cx="96" cy="96"/>
              </a:xfrm>
            </p:grpSpPr>
            <p:sp>
              <p:nvSpPr>
                <p:cNvPr id="27674" name="Line 91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7" name="Group 93"/>
              <p:cNvGrpSpPr>
                <a:grpSpLocks/>
              </p:cNvGrpSpPr>
              <p:nvPr/>
            </p:nvGrpSpPr>
            <p:grpSpPr bwMode="auto">
              <a:xfrm>
                <a:off x="2121" y="2227"/>
                <a:ext cx="96" cy="96"/>
                <a:chOff x="5040" y="1392"/>
                <a:chExt cx="96" cy="96"/>
              </a:xfrm>
            </p:grpSpPr>
            <p:sp>
              <p:nvSpPr>
                <p:cNvPr id="27672" name="Line 9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8" name="Group 96"/>
              <p:cNvGrpSpPr>
                <a:grpSpLocks/>
              </p:cNvGrpSpPr>
              <p:nvPr/>
            </p:nvGrpSpPr>
            <p:grpSpPr bwMode="auto">
              <a:xfrm>
                <a:off x="2249" y="2471"/>
                <a:ext cx="96" cy="96"/>
                <a:chOff x="5040" y="1392"/>
                <a:chExt cx="96" cy="96"/>
              </a:xfrm>
            </p:grpSpPr>
            <p:sp>
              <p:nvSpPr>
                <p:cNvPr id="27670" name="Line 9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99"/>
              <p:cNvSpPr>
                <a:spLocks noChangeShapeType="1"/>
              </p:cNvSpPr>
              <p:nvPr/>
            </p:nvSpPr>
            <p:spPr bwMode="auto">
              <a:xfrm>
                <a:off x="1404" y="3168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7" name="Line 100"/>
            <p:cNvSpPr>
              <a:spLocks noChangeShapeType="1"/>
            </p:cNvSpPr>
            <p:nvPr/>
          </p:nvSpPr>
          <p:spPr bwMode="auto">
            <a:xfrm>
              <a:off x="4368" y="1392"/>
              <a:ext cx="909" cy="8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896" y="1143000"/>
            <a:ext cx="2538895" cy="1676400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8710" y="3052691"/>
            <a:ext cx="2050502" cy="1595509"/>
          </a:xfrm>
          <a:prstGeom prst="rect">
            <a:avLst/>
          </a:prstGeom>
          <a:noFill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2668" y="4800600"/>
            <a:ext cx="2850052" cy="1519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Fixing the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6858000" cy="4525963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/>
                  <a:t>Idea: adjust the weight update to mitigate these effects</a:t>
                </a:r>
              </a:p>
              <a:p>
                <a:pPr lvl="1" eaLnBrk="1" hangingPunct="1"/>
                <a:endParaRPr lang="en-US" sz="2000" dirty="0" smtClean="0"/>
              </a:p>
              <a:p>
                <a:r>
                  <a:rPr lang="en-US" sz="2000" dirty="0" smtClean="0"/>
                  <a:t>Issue: when we saw x, predicted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000" dirty="0" smtClean="0"/>
                  <a:t>, but answer was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 smtClean="0"/>
                  <a:t>, we did the “lazy” thing, causing huge swings:</a:t>
                </a:r>
              </a:p>
              <a:p>
                <a:pPr lvl="1"/>
                <a:r>
                  <a:rPr lang="en-US" sz="2000" dirty="0" smtClean="0"/>
                  <a:t>Added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charset="0"/>
                      </a:rPr>
                      <m:t>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000" b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latin typeface="Cambria Math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sz="2000" b="1" i="0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endParaRPr lang="en-US" sz="2000" b="1" dirty="0" smtClean="0"/>
              </a:p>
              <a:p>
                <a:pPr lvl="1"/>
                <a:r>
                  <a:rPr lang="en-US" sz="2000" dirty="0" smtClean="0"/>
                  <a:t>Subtracted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charset="0"/>
                      </a:rPr>
                      <m:t>𝐟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000" b="1" i="0" smtClean="0">
                            <a:latin typeface="Cambria Math" charset="0"/>
                          </a:rPr>
                          <m:t>𝐲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  <a:p>
                <a:pPr lvl="1" eaLnBrk="1" hangingPunct="1"/>
                <a:endParaRPr lang="en-US" sz="2000" dirty="0" smtClean="0"/>
              </a:p>
              <a:p>
                <a:pPr eaLnBrk="1" hangingPunct="1"/>
                <a:r>
                  <a:rPr lang="en-US" sz="2000" dirty="0" smtClean="0"/>
                  <a:t>MIRA*: choose an update size that fixes the current mistake…</a:t>
                </a:r>
              </a:p>
              <a:p>
                <a:pPr eaLnBrk="1" hangingPunct="1"/>
                <a:r>
                  <a:rPr lang="en-US" sz="2000" dirty="0" smtClean="0"/>
                  <a:t>… but, minimizes the change </a:t>
                </a:r>
                <a:r>
                  <a:rPr lang="en-US" sz="2000" dirty="0" smtClean="0"/>
                  <a:t>to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endParaRPr lang="en-US" sz="20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6858000" cy="4525963"/>
              </a:xfrm>
              <a:blipFill rotWithShape="0">
                <a:blip r:embed="rId2"/>
                <a:stretch>
                  <a:fillRect l="-800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185150" y="1797050"/>
            <a:ext cx="2362200" cy="1546225"/>
            <a:chOff x="8185150" y="1797050"/>
            <a:chExt cx="2362200" cy="1546225"/>
          </a:xfrm>
        </p:grpSpPr>
        <p:sp>
          <p:nvSpPr>
            <p:cNvPr id="24" name="Line 15"/>
            <p:cNvSpPr>
              <a:spLocks noChangeShapeType="1"/>
            </p:cNvSpPr>
            <p:nvPr/>
          </p:nvSpPr>
          <p:spPr bwMode="auto">
            <a:xfrm flipH="1">
              <a:off x="8185150" y="1797050"/>
              <a:ext cx="533400" cy="83820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H="1" flipV="1">
              <a:off x="8185150" y="2635250"/>
              <a:ext cx="914400" cy="403225"/>
            </a:xfrm>
            <a:prstGeom prst="line">
              <a:avLst/>
            </a:prstGeom>
            <a:noFill/>
            <a:ln w="50800">
              <a:solidFill>
                <a:srgbClr val="CC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 flipV="1">
              <a:off x="10013950" y="2559050"/>
              <a:ext cx="533400" cy="784225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 flipV="1">
              <a:off x="9099550" y="2559050"/>
              <a:ext cx="1447800" cy="479425"/>
            </a:xfrm>
            <a:prstGeom prst="line">
              <a:avLst/>
            </a:prstGeom>
            <a:noFill/>
            <a:ln w="50800">
              <a:solidFill>
                <a:srgbClr val="CC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6" name="Line 13"/>
            <p:cNvSpPr>
              <a:spLocks noChangeShapeType="1"/>
            </p:cNvSpPr>
            <p:nvPr/>
          </p:nvSpPr>
          <p:spPr bwMode="auto">
            <a:xfrm flipV="1">
              <a:off x="6629400" y="2286000"/>
              <a:ext cx="533400" cy="784224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413750" y="1720850"/>
            <a:ext cx="1981200" cy="1600200"/>
            <a:chOff x="8413750" y="1720850"/>
            <a:chExt cx="1981200" cy="1600200"/>
          </a:xfrm>
        </p:grpSpPr>
        <p:sp>
          <p:nvSpPr>
            <p:cNvPr id="30" name="Line 17"/>
            <p:cNvSpPr>
              <a:spLocks noChangeShapeType="1"/>
            </p:cNvSpPr>
            <p:nvPr/>
          </p:nvSpPr>
          <p:spPr bwMode="auto">
            <a:xfrm flipV="1">
              <a:off x="10013950" y="2863850"/>
              <a:ext cx="381000" cy="45720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8"/>
            <p:cNvSpPr>
              <a:spLocks noChangeShapeType="1"/>
            </p:cNvSpPr>
            <p:nvPr/>
          </p:nvSpPr>
          <p:spPr bwMode="auto">
            <a:xfrm flipV="1">
              <a:off x="9099550" y="2863850"/>
              <a:ext cx="1295400" cy="174625"/>
            </a:xfrm>
            <a:prstGeom prst="line">
              <a:avLst/>
            </a:prstGeom>
            <a:noFill/>
            <a:ln w="50800">
              <a:solidFill>
                <a:srgbClr val="CC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5"/>
            <p:cNvSpPr>
              <a:spLocks noChangeShapeType="1"/>
            </p:cNvSpPr>
            <p:nvPr/>
          </p:nvSpPr>
          <p:spPr bwMode="auto">
            <a:xfrm flipH="1">
              <a:off x="8413750" y="1720850"/>
              <a:ext cx="304800" cy="53340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6"/>
            <p:cNvSpPr>
              <a:spLocks noChangeShapeType="1"/>
            </p:cNvSpPr>
            <p:nvPr/>
          </p:nvSpPr>
          <p:spPr bwMode="auto">
            <a:xfrm flipH="1" flipV="1">
              <a:off x="8413750" y="2254250"/>
              <a:ext cx="685800" cy="784225"/>
            </a:xfrm>
            <a:prstGeom prst="line">
              <a:avLst/>
            </a:prstGeom>
            <a:noFill/>
            <a:ln w="50800">
              <a:solidFill>
                <a:srgbClr val="CC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9603856" y="3289819"/>
                <a:ext cx="668338" cy="49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495585"/>
              </a:xfrm>
              <a:prstGeom prst="rect">
                <a:avLst/>
              </a:prstGeom>
              <a:blipFill rotWithShape="0"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704262" y="1415830"/>
                <a:ext cx="668338" cy="49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495520"/>
              </a:xfrm>
              <a:prstGeom prst="rect">
                <a:avLst/>
              </a:prstGeom>
              <a:blipFill rotWithShape="0">
                <a:blip r:embed="rId5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9390062" y="1752600"/>
                <a:ext cx="668338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062" y="1752600"/>
                <a:ext cx="668338" cy="513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/>
              <p:cNvSpPr txBox="1">
                <a:spLocks/>
              </p:cNvSpPr>
              <p:nvPr/>
            </p:nvSpPr>
            <p:spPr bwMode="auto">
              <a:xfrm>
                <a:off x="381000" y="5237956"/>
                <a:ext cx="10166350" cy="121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000" kern="0" dirty="0" smtClean="0"/>
                  <a:t>To </a:t>
                </a:r>
                <a:r>
                  <a:rPr lang="en-US" sz="2000" kern="0" dirty="0" smtClean="0"/>
                  <a:t>do this:</a:t>
                </a:r>
              </a:p>
              <a:p>
                <a:pPr lvl="1"/>
                <a:r>
                  <a:rPr lang="en-US" sz="2000" kern="0" dirty="0" smtClean="0"/>
                  <a:t>Still going to change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ker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ker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000" b="1" kern="0">
                            <a:latin typeface="Cambria Math" charset="0"/>
                          </a:rPr>
                          <m:t>𝐲</m:t>
                        </m:r>
                      </m:sub>
                    </m:sSub>
                  </m:oMath>
                </a14:m>
                <a:r>
                  <a:rPr lang="en-US" sz="2000" kern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ker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kern="0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000" b="1" i="1" ker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kern="0">
                                <a:latin typeface="Cambria Math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sz="2000" b="1" ker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kern="0" dirty="0" smtClean="0"/>
                  <a:t> i.e. bystander vectors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kern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0" kern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000" b="1" i="0" kern="0" smtClean="0">
                            <a:latin typeface="Cambria Math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sz="2000" kern="0" dirty="0" smtClean="0"/>
                  <a:t> are left untouched.</a:t>
                </a:r>
                <a:endParaRPr lang="en-US" sz="2000" kern="0" dirty="0" smtClean="0"/>
              </a:p>
              <a:p>
                <a:pPr lvl="1"/>
                <a:r>
                  <a:rPr lang="en-US" sz="2000" kern="0" dirty="0" smtClean="0"/>
                  <a:t>Still going to change in the same direction, just </a:t>
                </a:r>
                <a:r>
                  <a:rPr lang="en-US" sz="2000" kern="0" dirty="0" smtClean="0"/>
                  <a:t>by less!</a:t>
                </a:r>
                <a:endParaRPr lang="en-US" sz="2000" kern="0" dirty="0" smtClean="0"/>
              </a:p>
            </p:txBody>
          </p:sp>
        </mc:Choice>
        <mc:Fallback>
          <p:sp>
            <p:nvSpPr>
              <p:cNvPr id="3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5237956"/>
                <a:ext cx="10166350" cy="1217613"/>
              </a:xfrm>
              <a:prstGeom prst="rect">
                <a:avLst/>
              </a:prstGeom>
              <a:blipFill rotWithShape="0">
                <a:blip r:embed="rId7"/>
                <a:stretch>
                  <a:fillRect l="-540" t="-2500" b="-4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343400" y="4150628"/>
                <a:ext cx="73500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150628"/>
                <a:ext cx="735009" cy="11128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74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Fixing the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7101956" cy="4525963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/>
                  <a:t>Idea: adjust the weight update to mitigate these effects</a:t>
                </a:r>
              </a:p>
              <a:p>
                <a:pPr lvl="1" eaLnBrk="1" hangingPunct="1"/>
                <a:endParaRPr lang="en-US" sz="2000" dirty="0" smtClean="0"/>
              </a:p>
              <a:p>
                <a:pPr eaLnBrk="1" hangingPunct="1"/>
                <a:r>
                  <a:rPr lang="en-US" sz="2000" dirty="0" smtClean="0"/>
                  <a:t>MIRA*: choose an update size that fixes the current mistake…</a:t>
                </a:r>
              </a:p>
              <a:p>
                <a:pPr eaLnBrk="1" hangingPunct="1"/>
                <a:r>
                  <a:rPr lang="en-US" sz="2000" dirty="0" smtClean="0"/>
                  <a:t>… but, minimizes the </a:t>
                </a:r>
                <a:r>
                  <a:rPr lang="en-US" sz="2000" dirty="0" smtClean="0"/>
                  <a:t>change to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endParaRPr lang="en-US" sz="2000" b="1" dirty="0" smtClean="0"/>
              </a:p>
              <a:p>
                <a:pPr eaLnBrk="1" hangingPunct="1"/>
                <a:endParaRPr lang="en-US" sz="2000" b="1" dirty="0" smtClean="0"/>
              </a:p>
              <a:p>
                <a:r>
                  <a:rPr lang="en-US" sz="2000" dirty="0" smtClean="0"/>
                  <a:t>Handy idea: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000" dirty="0" smtClean="0"/>
                  <a:t>to be how much we want to use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i.e.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>
                            <a:latin typeface="Cambria Math" charset="0"/>
                          </a:rPr>
                          <m:t>𝐲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</a:rPr>
                          <m:t>𝒚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𝜏</m:t>
                    </m:r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7101956" cy="4525963"/>
              </a:xfrm>
              <a:blipFill rotWithShape="0">
                <a:blip r:embed="rId3"/>
                <a:stretch>
                  <a:fillRect l="-773" t="-674" r="-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>
                <a:alpha val="38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10013950" y="2786264"/>
            <a:ext cx="381001" cy="557010"/>
          </a:xfrm>
          <a:prstGeom prst="line">
            <a:avLst/>
          </a:prstGeom>
          <a:noFill/>
          <a:ln w="50800">
            <a:solidFill>
              <a:srgbClr val="CC0000">
                <a:alpha val="36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>
                <a:alpha val="38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>
                <a:alpha val="31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blipFill rotWithShape="0">
                <a:blip r:embed="rId5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8292234" y="1797050"/>
            <a:ext cx="426315" cy="669924"/>
          </a:xfrm>
          <a:prstGeom prst="line">
            <a:avLst/>
          </a:prstGeom>
          <a:noFill/>
          <a:ln w="50800">
            <a:solidFill>
              <a:srgbClr val="CC0000">
                <a:alpha val="39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V="1">
            <a:off x="9099550" y="3038473"/>
            <a:ext cx="1098550" cy="1"/>
          </a:xfrm>
          <a:prstGeom prst="line">
            <a:avLst/>
          </a:prstGeom>
          <a:noFill/>
          <a:ln w="50800">
            <a:solidFill>
              <a:srgbClr val="CC00CC">
                <a:alpha val="24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blipFill rotWithShape="0"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blipFill rotWithShape="0"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blipFill rotWithShape="0">
                <a:blip r:embed="rId8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7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371600"/>
            <a:ext cx="7500937" cy="4585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3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7270750" cy="4525963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/>
                  <a:t>Idea: adjust the weight update to mitigate these effects</a:t>
                </a:r>
              </a:p>
              <a:p>
                <a:pPr lvl="1" eaLnBrk="1" hangingPunct="1"/>
                <a:endParaRPr lang="en-US" sz="2000" dirty="0" smtClean="0"/>
              </a:p>
              <a:p>
                <a:pPr eaLnBrk="1" hangingPunct="1"/>
                <a:r>
                  <a:rPr lang="en-US" sz="2000" dirty="0" smtClean="0"/>
                  <a:t>MIRA*: choose an update size that fixes the current mistake…</a:t>
                </a:r>
              </a:p>
              <a:p>
                <a:pPr eaLnBrk="1" hangingPunct="1"/>
                <a:r>
                  <a:rPr lang="en-US" sz="2000" dirty="0" smtClean="0"/>
                  <a:t>… but, minimizes the </a:t>
                </a:r>
                <a:r>
                  <a:rPr lang="en-US" sz="2000" dirty="0" smtClean="0"/>
                  <a:t>change to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endParaRPr lang="en-US" sz="2000" b="1" dirty="0" smtClean="0"/>
              </a:p>
              <a:p>
                <a:pPr eaLnBrk="1" hangingPunct="1"/>
                <a:endParaRPr lang="en-US" sz="2000" b="1" dirty="0" smtClean="0"/>
              </a:p>
              <a:p>
                <a:r>
                  <a:rPr lang="en-US" sz="2000" dirty="0" smtClean="0"/>
                  <a:t>Handy idea: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000" dirty="0" smtClean="0"/>
                  <a:t>to be how much we want to use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i.e.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>
                            <a:latin typeface="Cambria Math" charset="0"/>
                          </a:rPr>
                          <m:t>𝐲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</a:rPr>
                          <m:t>𝒚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𝜏</m:t>
                    </m:r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lvl="1"/>
                <a:endParaRPr lang="en-US" sz="2400" b="1" dirty="0"/>
              </a:p>
              <a:p>
                <a:r>
                  <a:rPr lang="en-US" sz="2400" dirty="0" smtClean="0"/>
                  <a:t>What happens if we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?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?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7270750" cy="4525963"/>
              </a:xfrm>
              <a:blipFill rotWithShape="0">
                <a:blip r:embed="rId3"/>
                <a:stretch>
                  <a:fillRect l="-1174" t="-674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10013950" y="2786264"/>
            <a:ext cx="381001" cy="557010"/>
          </a:xfrm>
          <a:prstGeom prst="line">
            <a:avLst/>
          </a:prstGeom>
          <a:noFill/>
          <a:ln w="50800">
            <a:solidFill>
              <a:srgbClr val="CC0000">
                <a:alpha val="36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>
                <a:alpha val="31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blipFill rotWithShape="0">
                <a:blip r:embed="rId5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8292234" y="1797050"/>
            <a:ext cx="426315" cy="669924"/>
          </a:xfrm>
          <a:prstGeom prst="line">
            <a:avLst/>
          </a:prstGeom>
          <a:noFill/>
          <a:ln w="50800">
            <a:solidFill>
              <a:srgbClr val="CC0000">
                <a:alpha val="39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V="1">
            <a:off x="9099550" y="3038473"/>
            <a:ext cx="1098550" cy="1"/>
          </a:xfrm>
          <a:prstGeom prst="line">
            <a:avLst/>
          </a:prstGeom>
          <a:noFill/>
          <a:ln w="50800">
            <a:solidFill>
              <a:srgbClr val="CC00CC">
                <a:alpha val="24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blipFill rotWithShape="0"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blipFill rotWithShape="0"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blipFill rotWithShape="0">
                <a:blip r:embed="rId8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Sanity Check Question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674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599" y="1219200"/>
                <a:ext cx="8748194" cy="5638800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/>
                  <a:t>Idea: adjust the weight update to mitigate these effects</a:t>
                </a:r>
              </a:p>
              <a:p>
                <a:pPr lvl="1" eaLnBrk="1" hangingPunct="1"/>
                <a:endParaRPr lang="en-US" sz="2000" dirty="0" smtClean="0"/>
              </a:p>
              <a:p>
                <a:pPr eaLnBrk="1" hangingPunct="1"/>
                <a:r>
                  <a:rPr lang="en-US" sz="2000" dirty="0" smtClean="0"/>
                  <a:t>MIRA*: choose an update size that fixes the current mistake…</a:t>
                </a:r>
              </a:p>
              <a:p>
                <a:pPr eaLnBrk="1" hangingPunct="1"/>
                <a:r>
                  <a:rPr lang="en-US" sz="2000" dirty="0" smtClean="0"/>
                  <a:t>… but, minimizes the </a:t>
                </a:r>
                <a:r>
                  <a:rPr lang="en-US" sz="2000" dirty="0" smtClean="0"/>
                  <a:t>change to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endParaRPr lang="en-US" sz="2000" b="1" dirty="0" smtClean="0"/>
              </a:p>
              <a:p>
                <a:pPr eaLnBrk="1" hangingPunct="1"/>
                <a:endParaRPr lang="en-US" sz="2000" b="1" dirty="0" smtClean="0"/>
              </a:p>
              <a:p>
                <a:r>
                  <a:rPr lang="en-US" sz="2000" dirty="0" smtClean="0"/>
                  <a:t>Handy idea: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000" dirty="0" smtClean="0"/>
                  <a:t>to be how much we want to use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i.e.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>
                            <a:latin typeface="Cambria Math" charset="0"/>
                          </a:rPr>
                          <m:t>𝐲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</a:rPr>
                          <m:t>𝒚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𝜏</m:t>
                    </m:r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lvl="1"/>
                <a:endParaRPr lang="en-US" sz="2400" b="1" dirty="0"/>
              </a:p>
              <a:p>
                <a:r>
                  <a:rPr lang="en-US" sz="2400" dirty="0" smtClean="0"/>
                  <a:t>What happens if we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0" i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?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r>
                      <a:rPr lang="en-US" sz="20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000" dirty="0" smtClean="0"/>
                  <a:t>: Our algorithm never learns.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r>
                      <a:rPr lang="en-US" sz="20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 smtClean="0"/>
                  <a:t>: We have the original perceptron algorithm, which shoves too hard.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599" y="1219200"/>
                <a:ext cx="8748194" cy="5638800"/>
              </a:xfrm>
              <a:blipFill rotWithShape="0">
                <a:blip r:embed="rId3"/>
                <a:stretch>
                  <a:fillRect l="-90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10013950" y="2786264"/>
            <a:ext cx="381001" cy="557010"/>
          </a:xfrm>
          <a:prstGeom prst="line">
            <a:avLst/>
          </a:prstGeom>
          <a:noFill/>
          <a:ln w="50800">
            <a:solidFill>
              <a:srgbClr val="CC0000">
                <a:alpha val="36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>
                <a:alpha val="31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blipFill rotWithShape="0">
                <a:blip r:embed="rId5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8292234" y="1797050"/>
            <a:ext cx="426315" cy="669924"/>
          </a:xfrm>
          <a:prstGeom prst="line">
            <a:avLst/>
          </a:prstGeom>
          <a:noFill/>
          <a:ln w="50800">
            <a:solidFill>
              <a:srgbClr val="CC0000">
                <a:alpha val="39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V="1">
            <a:off x="9099550" y="3038473"/>
            <a:ext cx="1098550" cy="1"/>
          </a:xfrm>
          <a:prstGeom prst="line">
            <a:avLst/>
          </a:prstGeom>
          <a:noFill/>
          <a:ln w="50800">
            <a:solidFill>
              <a:srgbClr val="CC00CC">
                <a:alpha val="24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blipFill rotWithShape="0"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blipFill rotWithShape="0"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blipFill rotWithShape="0">
                <a:blip r:embed="rId8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Sanity Check Question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123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599" y="1219201"/>
                <a:ext cx="7452245" cy="4114800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/>
                  <a:t>Idea: adjust the weight update to mitigate these effects</a:t>
                </a:r>
              </a:p>
              <a:p>
                <a:pPr lvl="1" eaLnBrk="1" hangingPunct="1"/>
                <a:endParaRPr lang="en-US" sz="2000" dirty="0" smtClean="0"/>
              </a:p>
              <a:p>
                <a:pPr eaLnBrk="1" hangingPunct="1"/>
                <a:r>
                  <a:rPr lang="en-US" sz="2000" dirty="0" smtClean="0"/>
                  <a:t>MIRA*: choose an update size that fixes the current mistake…</a:t>
                </a:r>
              </a:p>
              <a:p>
                <a:pPr eaLnBrk="1" hangingPunct="1"/>
                <a:r>
                  <a:rPr lang="en-US" sz="2000" dirty="0" smtClean="0"/>
                  <a:t>… but, minimizes the </a:t>
                </a:r>
                <a:r>
                  <a:rPr lang="en-US" sz="2000" dirty="0" smtClean="0"/>
                  <a:t>change to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endParaRPr lang="en-US" sz="2000" b="1" dirty="0" smtClean="0"/>
              </a:p>
              <a:p>
                <a:pPr eaLnBrk="1" hangingPunct="1"/>
                <a:endParaRPr lang="en-US" sz="2000" b="1" dirty="0" smtClean="0"/>
              </a:p>
              <a:p>
                <a:r>
                  <a:rPr lang="en-US" sz="2000" dirty="0" smtClean="0"/>
                  <a:t>Handy idea: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000" dirty="0" smtClean="0"/>
                  <a:t>to be how much we want to use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i.e.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>
                            <a:latin typeface="Cambria Math" charset="0"/>
                          </a:rPr>
                          <m:t>𝐲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</a:rPr>
                          <m:t>𝒚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𝜏</m:t>
                    </m:r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599" y="1219201"/>
                <a:ext cx="7452245" cy="4114800"/>
              </a:xfrm>
              <a:blipFill rotWithShape="0">
                <a:blip r:embed="rId3"/>
                <a:stretch>
                  <a:fillRect l="-654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10013950" y="2786264"/>
            <a:ext cx="381001" cy="557010"/>
          </a:xfrm>
          <a:prstGeom prst="line">
            <a:avLst/>
          </a:prstGeom>
          <a:noFill/>
          <a:ln w="50800">
            <a:solidFill>
              <a:srgbClr val="CC0000">
                <a:alpha val="36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>
                <a:alpha val="31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blipFill rotWithShape="0">
                <a:blip r:embed="rId5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8292234" y="1797050"/>
            <a:ext cx="426315" cy="669924"/>
          </a:xfrm>
          <a:prstGeom prst="line">
            <a:avLst/>
          </a:prstGeom>
          <a:noFill/>
          <a:ln w="50800">
            <a:solidFill>
              <a:srgbClr val="CC0000">
                <a:alpha val="39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V="1">
            <a:off x="9099550" y="3038473"/>
            <a:ext cx="1098550" cy="1"/>
          </a:xfrm>
          <a:prstGeom prst="line">
            <a:avLst/>
          </a:prstGeom>
          <a:noFill/>
          <a:ln w="50800">
            <a:solidFill>
              <a:srgbClr val="CC00CC">
                <a:alpha val="24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blipFill rotWithShape="0"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blipFill rotWithShape="0"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blipFill rotWithShape="0">
                <a:blip r:embed="rId8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Measuring Fixed Mistake</a:t>
            </a:r>
            <a:endParaRPr lang="en-US" dirty="0" smtClean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28600" y="6149241"/>
            <a:ext cx="10318750" cy="55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/>
              <a:t>Give </a:t>
            </a:r>
            <a:r>
              <a:rPr lang="en-US" sz="2400" kern="0" dirty="0" smtClean="0"/>
              <a:t>an expression that indicates </a:t>
            </a:r>
            <a:r>
              <a:rPr lang="en-US" sz="2400" kern="0" dirty="0" smtClean="0"/>
              <a:t>we’ve fixed the current mistake. 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98812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1"/>
                <a:ext cx="7270750" cy="4114800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/>
                  <a:t>Idea: adjust the weight update to mitigate these effects</a:t>
                </a:r>
              </a:p>
              <a:p>
                <a:pPr lvl="1" eaLnBrk="1" hangingPunct="1"/>
                <a:endParaRPr lang="en-US" sz="2000" dirty="0" smtClean="0"/>
              </a:p>
              <a:p>
                <a:pPr eaLnBrk="1" hangingPunct="1"/>
                <a:r>
                  <a:rPr lang="en-US" sz="2000" dirty="0" smtClean="0"/>
                  <a:t>MIRA*: choose an update size that fixes the current mistake…</a:t>
                </a:r>
              </a:p>
              <a:p>
                <a:pPr eaLnBrk="1" hangingPunct="1"/>
                <a:r>
                  <a:rPr lang="en-US" sz="2000" dirty="0" smtClean="0"/>
                  <a:t>… but, minimizes the </a:t>
                </a:r>
                <a:r>
                  <a:rPr lang="en-US" sz="2000" dirty="0" smtClean="0"/>
                  <a:t>change to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endParaRPr lang="en-US" sz="2000" b="1" dirty="0" smtClean="0"/>
              </a:p>
              <a:p>
                <a:pPr eaLnBrk="1" hangingPunct="1"/>
                <a:endParaRPr lang="en-US" sz="2000" b="1" dirty="0" smtClean="0"/>
              </a:p>
              <a:p>
                <a:r>
                  <a:rPr lang="en-US" sz="2000" dirty="0" smtClean="0"/>
                  <a:t>Handy idea: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000" dirty="0" smtClean="0"/>
                  <a:t>to be how much we want to use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i.e.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>
                            <a:latin typeface="Cambria Math" charset="0"/>
                          </a:rPr>
                          <m:t>𝐲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</a:rPr>
                          <m:t>𝒚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𝜏</m:t>
                    </m:r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1"/>
                <a:ext cx="7270750" cy="4114800"/>
              </a:xfrm>
              <a:blipFill rotWithShape="0">
                <a:blip r:embed="rId3"/>
                <a:stretch>
                  <a:fillRect l="-755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10013950" y="2786264"/>
            <a:ext cx="381001" cy="557010"/>
          </a:xfrm>
          <a:prstGeom prst="line">
            <a:avLst/>
          </a:prstGeom>
          <a:noFill/>
          <a:ln w="50800">
            <a:solidFill>
              <a:srgbClr val="CC0000">
                <a:alpha val="36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>
                <a:alpha val="31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blipFill rotWithShape="0">
                <a:blip r:embed="rId5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8292234" y="1797050"/>
            <a:ext cx="426315" cy="669924"/>
          </a:xfrm>
          <a:prstGeom prst="line">
            <a:avLst/>
          </a:prstGeom>
          <a:noFill/>
          <a:ln w="50800">
            <a:solidFill>
              <a:srgbClr val="CC0000">
                <a:alpha val="39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V="1">
            <a:off x="9099550" y="3038473"/>
            <a:ext cx="1098550" cy="1"/>
          </a:xfrm>
          <a:prstGeom prst="line">
            <a:avLst/>
          </a:prstGeom>
          <a:noFill/>
          <a:ln w="50800">
            <a:solidFill>
              <a:srgbClr val="CC00CC">
                <a:alpha val="24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blipFill rotWithShape="0"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blipFill rotWithShape="0"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blipFill rotWithShape="0">
                <a:blip r:embed="rId8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Measuring Fixed Mistake</a:t>
            </a:r>
            <a:endParaRPr lang="en-US" dirty="0" smtClean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28600" y="5334000"/>
            <a:ext cx="10318750" cy="55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 smtClean="0"/>
              <a:t>Give </a:t>
            </a:r>
            <a:r>
              <a:rPr lang="en-US" sz="2000" kern="0" dirty="0" smtClean="0"/>
              <a:t>an expression that indicates </a:t>
            </a:r>
            <a:r>
              <a:rPr lang="en-US" sz="2000" kern="0" dirty="0" smtClean="0"/>
              <a:t>we’ve fixed the current mistake. </a:t>
            </a:r>
            <a:endParaRPr lang="en-US" sz="20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143000" y="5804115"/>
                <a:ext cx="5181600" cy="515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804115"/>
                <a:ext cx="5181600" cy="515719"/>
              </a:xfrm>
              <a:prstGeom prst="rect">
                <a:avLst/>
              </a:prstGeom>
              <a:blipFill rotWithShape="0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0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599" y="1219201"/>
                <a:ext cx="7452245" cy="4114800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/>
                  <a:t>Idea: adjust the weight update to mitigate these effects</a:t>
                </a:r>
              </a:p>
              <a:p>
                <a:pPr lvl="1" eaLnBrk="1" hangingPunct="1"/>
                <a:endParaRPr lang="en-US" sz="2000" dirty="0" smtClean="0"/>
              </a:p>
              <a:p>
                <a:pPr eaLnBrk="1" hangingPunct="1"/>
                <a:r>
                  <a:rPr lang="en-US" sz="2000" dirty="0" smtClean="0"/>
                  <a:t>MIRA*: choose an update size that fixes the current mistake…</a:t>
                </a:r>
              </a:p>
              <a:p>
                <a:pPr eaLnBrk="1" hangingPunct="1"/>
                <a:r>
                  <a:rPr lang="en-US" sz="2000" dirty="0" smtClean="0"/>
                  <a:t>… but, minimizes the </a:t>
                </a:r>
                <a:r>
                  <a:rPr lang="en-US" sz="2000" dirty="0" smtClean="0"/>
                  <a:t>change to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endParaRPr lang="en-US" sz="2000" b="1" dirty="0" smtClean="0"/>
              </a:p>
              <a:p>
                <a:pPr eaLnBrk="1" hangingPunct="1"/>
                <a:endParaRPr lang="en-US" sz="2000" b="1" dirty="0" smtClean="0"/>
              </a:p>
              <a:p>
                <a:r>
                  <a:rPr lang="en-US" sz="2000" dirty="0" smtClean="0"/>
                  <a:t>Handy idea: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000" dirty="0" smtClean="0"/>
                  <a:t>to be how much we want to use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i.e.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>
                            <a:latin typeface="Cambria Math" charset="0"/>
                          </a:rPr>
                          <m:t>𝐲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</a:rPr>
                          <m:t>𝒚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𝜏</m:t>
                    </m:r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599" y="1219201"/>
                <a:ext cx="7452245" cy="4114800"/>
              </a:xfrm>
              <a:blipFill rotWithShape="0">
                <a:blip r:embed="rId3"/>
                <a:stretch>
                  <a:fillRect l="-654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10013950" y="2786264"/>
            <a:ext cx="381001" cy="557010"/>
          </a:xfrm>
          <a:prstGeom prst="line">
            <a:avLst/>
          </a:prstGeom>
          <a:noFill/>
          <a:ln w="50800">
            <a:solidFill>
              <a:srgbClr val="CC0000">
                <a:alpha val="36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>
                <a:alpha val="31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blipFill rotWithShape="0">
                <a:blip r:embed="rId5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8292234" y="1797050"/>
            <a:ext cx="426315" cy="669924"/>
          </a:xfrm>
          <a:prstGeom prst="line">
            <a:avLst/>
          </a:prstGeom>
          <a:noFill/>
          <a:ln w="50800">
            <a:solidFill>
              <a:srgbClr val="CC0000">
                <a:alpha val="39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V="1">
            <a:off x="9099550" y="3038473"/>
            <a:ext cx="1098550" cy="1"/>
          </a:xfrm>
          <a:prstGeom prst="line">
            <a:avLst/>
          </a:prstGeom>
          <a:noFill/>
          <a:ln w="50800">
            <a:solidFill>
              <a:srgbClr val="CC00CC">
                <a:alpha val="24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blipFill rotWithShape="0"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blipFill rotWithShape="0"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blipFill rotWithShape="0">
                <a:blip r:embed="rId8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Measuring Change in W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 txBox="1">
                <a:spLocks/>
              </p:cNvSpPr>
              <p:nvPr/>
            </p:nvSpPr>
            <p:spPr bwMode="auto">
              <a:xfrm>
                <a:off x="228600" y="5334000"/>
                <a:ext cx="10318750" cy="1413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000" kern="0" dirty="0" smtClean="0"/>
                  <a:t>Give </a:t>
                </a:r>
                <a:r>
                  <a:rPr lang="en-US" sz="2000" kern="0" dirty="0" smtClean="0"/>
                  <a:t>an expression that indicates </a:t>
                </a:r>
                <a:r>
                  <a:rPr lang="en-US" sz="2000" kern="0" dirty="0" smtClean="0"/>
                  <a:t>we’ve fixed the current mistake. </a:t>
                </a:r>
              </a:p>
              <a:p>
                <a:endParaRPr lang="en-US" sz="2000" kern="0" dirty="0"/>
              </a:p>
              <a:p>
                <a:r>
                  <a:rPr lang="en-US" sz="2000" kern="0" dirty="0" smtClean="0"/>
                  <a:t>Give an expression that computes the change in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</m:oMath>
                </a14:m>
                <a:r>
                  <a:rPr lang="en-US" sz="2000" kern="0" dirty="0" smtClean="0"/>
                  <a:t> (hard question with obvious answer!).</a:t>
                </a:r>
                <a:endParaRPr lang="en-US" sz="2000" kern="0" dirty="0"/>
              </a:p>
            </p:txBody>
          </p:sp>
        </mc:Choice>
        <mc:Fallback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5334000"/>
                <a:ext cx="10318750" cy="1413464"/>
              </a:xfrm>
              <a:prstGeom prst="rect">
                <a:avLst/>
              </a:prstGeom>
              <a:blipFill rotWithShape="0">
                <a:blip r:embed="rId10"/>
                <a:stretch>
                  <a:fillRect l="-532" t="-21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6781800" y="5262418"/>
                <a:ext cx="5181600" cy="515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5262418"/>
                <a:ext cx="5181600" cy="515719"/>
              </a:xfrm>
              <a:prstGeom prst="rect">
                <a:avLst/>
              </a:prstGeom>
              <a:blipFill rotWithShape="0"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7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599" y="1219201"/>
                <a:ext cx="7452245" cy="4114800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/>
                  <a:t>Idea: adjust the weight update to mitigate these effects</a:t>
                </a:r>
              </a:p>
              <a:p>
                <a:pPr lvl="1" eaLnBrk="1" hangingPunct="1"/>
                <a:endParaRPr lang="en-US" sz="2000" dirty="0" smtClean="0"/>
              </a:p>
              <a:p>
                <a:pPr eaLnBrk="1" hangingPunct="1"/>
                <a:r>
                  <a:rPr lang="en-US" sz="2000" dirty="0" smtClean="0"/>
                  <a:t>MIRA*: choose an update size that fixes the current mistake…</a:t>
                </a:r>
              </a:p>
              <a:p>
                <a:pPr eaLnBrk="1" hangingPunct="1"/>
                <a:r>
                  <a:rPr lang="en-US" sz="2000" dirty="0" smtClean="0"/>
                  <a:t>… but, minimizes the </a:t>
                </a:r>
                <a:r>
                  <a:rPr lang="en-US" sz="2000" dirty="0" smtClean="0"/>
                  <a:t>change to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endParaRPr lang="en-US" sz="2000" b="1" dirty="0" smtClean="0"/>
              </a:p>
              <a:p>
                <a:pPr eaLnBrk="1" hangingPunct="1"/>
                <a:endParaRPr lang="en-US" sz="2000" b="1" dirty="0" smtClean="0"/>
              </a:p>
              <a:p>
                <a:r>
                  <a:rPr lang="en-US" sz="2000" dirty="0" smtClean="0"/>
                  <a:t>Handy idea: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000" dirty="0" smtClean="0"/>
                  <a:t>to be how much we want to use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i.e.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>
                            <a:latin typeface="Cambria Math" charset="0"/>
                          </a:rPr>
                          <m:t>𝐲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</a:rPr>
                          <m:t>𝒚</m:t>
                        </m:r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𝜏</m:t>
                    </m:r>
                    <m:r>
                      <a:rPr lang="en-US" sz="2400" b="1" i="0" smtClean="0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𝐧𝐞𝐰</m:t>
                        </m:r>
                      </m:sup>
                    </m:sSubSup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2400" b="1">
                            <a:latin typeface="Cambria Math" charset="0"/>
                          </a:rPr>
                          <m:t>𝐨𝐥𝐝</m:t>
                        </m:r>
                      </m:sup>
                    </m:sSubSup>
                    <m:r>
                      <a:rPr lang="en-US" sz="2400" b="0" i="0" smtClean="0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𝜏</m:t>
                    </m:r>
                    <m:r>
                      <a:rPr lang="en-US" sz="2400" b="1">
                        <a:latin typeface="Cambria Math" charset="0"/>
                      </a:rPr>
                      <m:t>𝐟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599" y="1219201"/>
                <a:ext cx="7452245" cy="4114800"/>
              </a:xfrm>
              <a:blipFill rotWithShape="0">
                <a:blip r:embed="rId3"/>
                <a:stretch>
                  <a:fillRect l="-654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10013950" y="2786264"/>
            <a:ext cx="381001" cy="557010"/>
          </a:xfrm>
          <a:prstGeom prst="line">
            <a:avLst/>
          </a:prstGeom>
          <a:noFill/>
          <a:ln w="50800">
            <a:solidFill>
              <a:srgbClr val="CC0000">
                <a:alpha val="36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>
                <a:alpha val="31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blipFill rotWithShape="0">
                <a:blip r:embed="rId5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8292234" y="1797050"/>
            <a:ext cx="426315" cy="669924"/>
          </a:xfrm>
          <a:prstGeom prst="line">
            <a:avLst/>
          </a:prstGeom>
          <a:noFill/>
          <a:ln w="50800">
            <a:solidFill>
              <a:srgbClr val="CC0000">
                <a:alpha val="39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V="1">
            <a:off x="9099550" y="3038473"/>
            <a:ext cx="1098550" cy="1"/>
          </a:xfrm>
          <a:prstGeom prst="line">
            <a:avLst/>
          </a:prstGeom>
          <a:noFill/>
          <a:ln w="50800">
            <a:solidFill>
              <a:srgbClr val="CC00CC">
                <a:alpha val="24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blipFill rotWithShape="0"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blipFill rotWithShape="0"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blipFill rotWithShape="0">
                <a:blip r:embed="rId8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315429"/>
                <a:ext cx="735009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Measuring Change in W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 txBox="1">
                <a:spLocks/>
              </p:cNvSpPr>
              <p:nvPr/>
            </p:nvSpPr>
            <p:spPr bwMode="auto">
              <a:xfrm>
                <a:off x="228600" y="5334000"/>
                <a:ext cx="10318750" cy="1413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000" kern="0" dirty="0" smtClean="0"/>
                  <a:t>Give </a:t>
                </a:r>
                <a:r>
                  <a:rPr lang="en-US" sz="2000" kern="0" dirty="0" smtClean="0"/>
                  <a:t>an expression that indicates </a:t>
                </a:r>
                <a:r>
                  <a:rPr lang="en-US" sz="2000" kern="0" dirty="0" smtClean="0"/>
                  <a:t>we’ve fixed the current mistake. </a:t>
                </a:r>
              </a:p>
              <a:p>
                <a:endParaRPr lang="en-US" sz="2000" kern="0" dirty="0"/>
              </a:p>
              <a:p>
                <a:r>
                  <a:rPr lang="en-US" sz="2000" kern="0" dirty="0" smtClean="0"/>
                  <a:t>Give an expression that computes the change in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tx1"/>
                        </a:solidFill>
                        <a:latin typeface="Cambria Math" charset="0"/>
                      </a:rPr>
                      <m:t>𝐖</m:t>
                    </m:r>
                  </m:oMath>
                </a14:m>
                <a:r>
                  <a:rPr lang="en-US" sz="2000" kern="0" dirty="0" smtClean="0"/>
                  <a:t>.</a:t>
                </a:r>
              </a:p>
              <a:p>
                <a:pPr lvl="1"/>
                <a:r>
                  <a:rPr lang="en-US" sz="1600" kern="0" dirty="0" smtClean="0"/>
                  <a:t>There are many other reasonable answers!</a:t>
                </a:r>
                <a:endParaRPr lang="en-US" sz="1600" kern="0" dirty="0"/>
              </a:p>
            </p:txBody>
          </p:sp>
        </mc:Choice>
        <mc:Fallback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5334000"/>
                <a:ext cx="10318750" cy="1413464"/>
              </a:xfrm>
              <a:prstGeom prst="rect">
                <a:avLst/>
              </a:prstGeom>
              <a:blipFill rotWithShape="0">
                <a:blip r:embed="rId10"/>
                <a:stretch>
                  <a:fillRect l="-532" t="-2155" b="-603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781800" y="5262418"/>
                <a:ext cx="5181600" cy="515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5262418"/>
                <a:ext cx="5181600" cy="515719"/>
              </a:xfrm>
              <a:prstGeom prst="rect">
                <a:avLst/>
              </a:prstGeom>
              <a:blipFill rotWithShape="0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096000" y="5656812"/>
                <a:ext cx="3051462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b="1" i="0">
                                      <a:latin typeface="Cambria Math" charset="0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lang="en-US" sz="2400" b="1" i="0">
                                      <a:latin typeface="Cambria Math" charset="0"/>
                                    </a:rPr>
                                    <m:t>𝐧𝐞𝐰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b="1" i="0">
                                      <a:latin typeface="Cambria Math" charset="0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lang="en-US" sz="2400" b="1" i="0">
                                      <a:latin typeface="Cambria Math" charset="0"/>
                                    </a:rPr>
                                    <m:t>𝐨𝐥𝐝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56812"/>
                <a:ext cx="3051462" cy="11311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0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MIRA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524000"/>
            <a:ext cx="7141469" cy="53340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Idea: adjust the weight update to mitigate these effects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MIRA*: choose an update size that fixes the current mistake…</a:t>
            </a:r>
          </a:p>
          <a:p>
            <a:pPr eaLnBrk="1" hangingPunct="1"/>
            <a:r>
              <a:rPr lang="en-US" sz="2000" dirty="0" smtClean="0"/>
              <a:t>… but, minimizes the change to w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 flipV="1">
            <a:off x="10013950" y="2786264"/>
            <a:ext cx="381001" cy="557010"/>
          </a:xfrm>
          <a:prstGeom prst="line">
            <a:avLst/>
          </a:prstGeom>
          <a:noFill/>
          <a:ln w="50800">
            <a:solidFill>
              <a:srgbClr val="CC0000">
                <a:alpha val="36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39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>
                <a:alpha val="31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blipFill rotWithShape="0">
                <a:blip r:embed="rId3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ine 15"/>
          <p:cNvSpPr>
            <a:spLocks noChangeShapeType="1"/>
          </p:cNvSpPr>
          <p:nvPr/>
        </p:nvSpPr>
        <p:spPr bwMode="auto">
          <a:xfrm flipH="1">
            <a:off x="8292234" y="1797050"/>
            <a:ext cx="426315" cy="669924"/>
          </a:xfrm>
          <a:prstGeom prst="line">
            <a:avLst/>
          </a:prstGeom>
          <a:noFill/>
          <a:ln w="50800">
            <a:solidFill>
              <a:srgbClr val="CC0000">
                <a:alpha val="39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 flipV="1">
            <a:off x="9099550" y="3038473"/>
            <a:ext cx="1098550" cy="1"/>
          </a:xfrm>
          <a:prstGeom prst="line">
            <a:avLst/>
          </a:prstGeom>
          <a:noFill/>
          <a:ln w="50800">
            <a:solidFill>
              <a:srgbClr val="CC00CC">
                <a:alpha val="24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blipFill rotWithShape="0"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blipFill rotWithShape="0">
                <a:blip r:embed="rId5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blipFill rotWithShape="0">
                <a:blip r:embed="rId6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001000" y="5416813"/>
                <a:ext cx="3657600" cy="98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𝜏</m:t>
                      </m:r>
                      <m:r>
                        <a:rPr lang="en-US" sz="2400" b="1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𝜏</m:t>
                      </m:r>
                      <m:r>
                        <a:rPr lang="en-US" sz="2400" b="1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5416813"/>
                <a:ext cx="3657600" cy="9839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1178272" y="3333327"/>
                <a:ext cx="3962400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𝐿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latin typeface="Cambria Math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en-US" sz="2400" b="1">
                                          <a:latin typeface="Cambria Math" charset="0"/>
                                        </a:rPr>
                                        <m:t>𝐢</m:t>
                                      </m:r>
                                    </m:sub>
                                    <m:sup>
                                      <m:r>
                                        <a:rPr lang="en-US" sz="2400" b="1">
                                          <a:latin typeface="Cambria Math" charset="0"/>
                                        </a:rPr>
                                        <m:t>𝐧𝐞𝐰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latin typeface="Cambria Math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en-US" sz="2400" b="1">
                                          <a:latin typeface="Cambria Math" charset="0"/>
                                        </a:rPr>
                                        <m:t>𝐢</m:t>
                                      </m:r>
                                    </m:sub>
                                    <m:sup>
                                      <m:r>
                                        <a:rPr lang="en-US" sz="2400" b="1">
                                          <a:latin typeface="Cambria Math" charset="0"/>
                                        </a:rPr>
                                        <m:t>𝐨𝐥𝐝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72" y="3333327"/>
                <a:ext cx="3962400" cy="11311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381000" y="4613010"/>
                <a:ext cx="5181600" cy="515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    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x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13010"/>
                <a:ext cx="5181600" cy="515719"/>
              </a:xfrm>
              <a:prstGeom prst="rect">
                <a:avLst/>
              </a:prstGeom>
              <a:blipFill rotWithShape="0">
                <a:blip r:embed="rId9"/>
                <a:stretch>
                  <a:fillRect t="-92857" b="-10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63706" y="4687669"/>
                <a:ext cx="40520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We saw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, predicted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,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was the right answer, so we adjust weights as: 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706" y="4687669"/>
                <a:ext cx="4052094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35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79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Slight Reframing of MIRA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524000"/>
            <a:ext cx="7330802" cy="53340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Idea: adjust the weight update to mitigate these effects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MIRA*: choose an update size that fixes the current mistake…</a:t>
            </a:r>
          </a:p>
          <a:p>
            <a:pPr eaLnBrk="1" hangingPunct="1"/>
            <a:r>
              <a:rPr lang="en-US" sz="2000" dirty="0" smtClean="0"/>
              <a:t>… but, minimizes the change to w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This version of MIRA does a couple of slightly different things:</a:t>
            </a:r>
          </a:p>
          <a:p>
            <a:pPr lvl="1"/>
            <a:r>
              <a:rPr lang="en-US" sz="2000" dirty="0" smtClean="0"/>
              <a:t>Insists that we correct by an arbitrary margin of 1.</a:t>
            </a:r>
          </a:p>
          <a:p>
            <a:pPr lvl="1"/>
            <a:r>
              <a:rPr lang="en-US" sz="2000" dirty="0"/>
              <a:t>Minimizes square of norm </a:t>
            </a:r>
            <a:r>
              <a:rPr lang="en-US" sz="2000" dirty="0" smtClean="0"/>
              <a:t>(doesn’t change algorithm, but...)</a:t>
            </a:r>
            <a:endParaRPr lang="en-US" sz="2000" dirty="0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 flipV="1">
            <a:off x="8185150" y="2635250"/>
            <a:ext cx="914400" cy="4032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 flipV="1">
            <a:off x="10013950" y="2786264"/>
            <a:ext cx="381001" cy="557010"/>
          </a:xfrm>
          <a:prstGeom prst="line">
            <a:avLst/>
          </a:prstGeom>
          <a:noFill/>
          <a:ln w="50800">
            <a:solidFill>
              <a:srgbClr val="CC0000">
                <a:alpha val="36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 flipV="1">
            <a:off x="9099550" y="2559050"/>
            <a:ext cx="1447800" cy="47942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33"/>
          <p:cNvGrpSpPr>
            <a:grpSpLocks/>
          </p:cNvGrpSpPr>
          <p:nvPr/>
        </p:nvGrpSpPr>
        <p:grpSpPr bwMode="auto">
          <a:xfrm>
            <a:off x="8718551" y="1720849"/>
            <a:ext cx="1295401" cy="2079626"/>
            <a:chOff x="6248400" y="1752599"/>
            <a:chExt cx="1295400" cy="2079626"/>
          </a:xfrm>
        </p:grpSpPr>
        <p:sp>
          <p:nvSpPr>
            <p:cNvPr id="39" name="Line 7"/>
            <p:cNvSpPr>
              <a:spLocks noChangeShapeType="1"/>
            </p:cNvSpPr>
            <p:nvPr/>
          </p:nvSpPr>
          <p:spPr bwMode="auto">
            <a:xfrm flipH="1" flipV="1">
              <a:off x="6248400" y="1752599"/>
              <a:ext cx="381000" cy="13176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8"/>
            <p:cNvSpPr>
              <a:spLocks noChangeShapeType="1"/>
            </p:cNvSpPr>
            <p:nvPr/>
          </p:nvSpPr>
          <p:spPr bwMode="auto">
            <a:xfrm>
              <a:off x="6629400" y="3070225"/>
              <a:ext cx="91440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6400800" y="3070225"/>
              <a:ext cx="228600" cy="762000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Line 16"/>
          <p:cNvSpPr>
            <a:spLocks noChangeShapeType="1"/>
          </p:cNvSpPr>
          <p:nvPr/>
        </p:nvSpPr>
        <p:spPr bwMode="auto">
          <a:xfrm flipH="1" flipV="1">
            <a:off x="8413750" y="2254250"/>
            <a:ext cx="685800" cy="784225"/>
          </a:xfrm>
          <a:prstGeom prst="line">
            <a:avLst/>
          </a:prstGeom>
          <a:noFill/>
          <a:ln w="50800">
            <a:solidFill>
              <a:srgbClr val="CC00CC">
                <a:alpha val="31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3898899"/>
                <a:ext cx="668338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62" y="1415830"/>
                <a:ext cx="668338" cy="517962"/>
              </a:xfrm>
              <a:prstGeom prst="rect">
                <a:avLst/>
              </a:prstGeom>
              <a:blipFill rotWithShape="0">
                <a:blip r:embed="rId3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ine 15"/>
          <p:cNvSpPr>
            <a:spLocks noChangeShapeType="1"/>
          </p:cNvSpPr>
          <p:nvPr/>
        </p:nvSpPr>
        <p:spPr bwMode="auto">
          <a:xfrm flipH="1">
            <a:off x="8292234" y="1797050"/>
            <a:ext cx="426315" cy="669924"/>
          </a:xfrm>
          <a:prstGeom prst="line">
            <a:avLst/>
          </a:prstGeom>
          <a:noFill/>
          <a:ln w="50800">
            <a:solidFill>
              <a:srgbClr val="CC0000">
                <a:alpha val="39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 flipV="1">
            <a:off x="9099550" y="3038473"/>
            <a:ext cx="1098550" cy="1"/>
          </a:xfrm>
          <a:prstGeom prst="line">
            <a:avLst/>
          </a:prstGeom>
          <a:noFill/>
          <a:ln w="50800">
            <a:solidFill>
              <a:srgbClr val="CC00CC">
                <a:alpha val="24000"/>
              </a:srgb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3" y="1887170"/>
                <a:ext cx="1098549" cy="428259"/>
              </a:xfrm>
              <a:prstGeom prst="rect">
                <a:avLst/>
              </a:prstGeom>
              <a:blipFill rotWithShape="0"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0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1" i="0" smtClean="0">
                          <a:latin typeface="Cambria Math" charset="0"/>
                        </a:rPr>
                        <m:t>??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744" y="2688484"/>
                <a:ext cx="1098549" cy="445122"/>
              </a:xfrm>
              <a:prstGeom prst="rect">
                <a:avLst/>
              </a:prstGeom>
              <a:blipFill rotWithShape="0">
                <a:blip r:embed="rId5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856" y="3289819"/>
                <a:ext cx="668338" cy="558294"/>
              </a:xfrm>
              <a:prstGeom prst="rect">
                <a:avLst/>
              </a:prstGeom>
              <a:blipFill rotWithShape="0">
                <a:blip r:embed="rId6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001000" y="5416813"/>
                <a:ext cx="3657600" cy="98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𝜏</m:t>
                      </m:r>
                      <m:r>
                        <a:rPr lang="en-US" sz="2400" b="1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𝜏</m:t>
                      </m:r>
                      <m:r>
                        <a:rPr lang="en-US" sz="2400" b="1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5416813"/>
                <a:ext cx="3657600" cy="9839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1178272" y="3333327"/>
                <a:ext cx="3962400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𝐖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𝐿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1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𝐢</m:t>
                                          </m:r>
                                        </m:sub>
                                        <m:sup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𝐧𝐞𝐰</m:t>
                                          </m:r>
                                        </m:sup>
                                      </m:sSub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1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𝐢</m:t>
                                          </m:r>
                                        </m:sub>
                                        <m:sup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𝐨𝐥𝐝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72" y="3333327"/>
                <a:ext cx="3962400" cy="11311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381000" y="4613010"/>
                <a:ext cx="5181600" cy="515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    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2400" b="0" i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13010"/>
                <a:ext cx="5181600" cy="515719"/>
              </a:xfrm>
              <a:prstGeom prst="rect">
                <a:avLst/>
              </a:prstGeom>
              <a:blipFill rotWithShape="0">
                <a:blip r:embed="rId9"/>
                <a:stretch>
                  <a:fillRect t="-92857" b="-10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63706" y="4687669"/>
                <a:ext cx="40520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We saw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, predicted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,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was the right answer, so we adjust weights as: 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706" y="4687669"/>
                <a:ext cx="4052094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135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1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Minimum Correcting Update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0400" y="1371600"/>
            <a:ext cx="34290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6715298" y="1476507"/>
                <a:ext cx="3657600" cy="98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400" b="1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400" b="1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298" y="1476507"/>
                <a:ext cx="3657600" cy="9839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254472" y="1066800"/>
                <a:ext cx="3962400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𝐖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𝐿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1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𝐢</m:t>
                                          </m:r>
                                        </m:sub>
                                        <m:sup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𝐧𝐞𝐰</m:t>
                                          </m:r>
                                        </m:sup>
                                      </m:sSub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1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𝐢</m:t>
                                          </m:r>
                                        </m:sub>
                                        <m:sup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𝐨𝐥𝐝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472" y="1066800"/>
                <a:ext cx="3962400" cy="11311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57200" y="2158538"/>
                <a:ext cx="5181600" cy="515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    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2400" b="0" i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158538"/>
                <a:ext cx="5181600" cy="515719"/>
              </a:xfrm>
              <a:prstGeom prst="rect">
                <a:avLst/>
              </a:prstGeom>
              <a:blipFill rotWithShape="0">
                <a:blip r:embed="rId5"/>
                <a:stretch>
                  <a:fillRect t="-90588" b="-1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381000" y="2590800"/>
            <a:ext cx="5181600" cy="2209800"/>
            <a:chOff x="381000" y="2590800"/>
            <a:chExt cx="5181600" cy="2209800"/>
          </a:xfrm>
        </p:grpSpPr>
        <p:sp>
          <p:nvSpPr>
            <p:cNvPr id="17" name="Down Arrow 16"/>
            <p:cNvSpPr/>
            <p:nvPr/>
          </p:nvSpPr>
          <p:spPr>
            <a:xfrm>
              <a:off x="2922587" y="2743200"/>
              <a:ext cx="685800" cy="457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81000" y="3193143"/>
              <a:ext cx="5181600" cy="1607457"/>
              <a:chOff x="-2724857" y="3073885"/>
              <a:chExt cx="5181600" cy="160745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-1927585" y="3073885"/>
                    <a:ext cx="3962400" cy="11311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0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b="1" i="0" smtClean="0">
                                              <a:latin typeface="Cambria Math" charset="0"/>
                                            </a:rPr>
                                            <m:t>𝐟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927585" y="3073885"/>
                    <a:ext cx="3962400" cy="11311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-2724857" y="4165623"/>
                    <a:ext cx="5181600" cy="5157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.    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1" i="0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  <m:sup>
                                  <m:r>
                                    <a:rPr lang="en-US" sz="2400" b="1" i="0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1">
                                  <a:latin typeface="Cambria Math" charset="0"/>
                                </a:rPr>
                                <m:t>𝐧𝐞𝐰</m:t>
                              </m:r>
                            </m:sup>
                          </m:sSubSup>
                          <m:r>
                            <a:rPr lang="en-US" sz="2400" b="1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sz="2400" b="1" i="0" smtClean="0">
                              <a:latin typeface="Cambria Math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US" sz="2400" b="0" i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charset="0"/>
                            </a:rPr>
                            <m:t>≥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</a:rPr>
                                <m:t>𝒚</m:t>
                              </m:r>
                            </m:sub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𝐧𝐞𝐰</m:t>
                              </m:r>
                            </m:sup>
                          </m:sSubSup>
                          <m:r>
                            <a:rPr lang="en-US" sz="2400" b="1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sz="2400" b="1" i="0" smtClean="0">
                              <a:latin typeface="Cambria Math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24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724857" y="4165623"/>
                    <a:ext cx="5181600" cy="51571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91765" b="-1070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TextBox 4"/>
            <p:cNvSpPr txBox="1"/>
            <p:nvPr/>
          </p:nvSpPr>
          <p:spPr>
            <a:xfrm>
              <a:off x="3605212" y="2590800"/>
              <a:ext cx="1882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(equivalent to, </a:t>
              </a:r>
              <a:r>
                <a:rPr lang="en-US" smtClean="0">
                  <a:solidFill>
                    <a:srgbClr val="00B0F0"/>
                  </a:solidFill>
                </a:rPr>
                <a:t>use substitution)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58939" y="4724400"/>
            <a:ext cx="7239000" cy="1524000"/>
            <a:chOff x="-58939" y="4724400"/>
            <a:chExt cx="7239000" cy="1524000"/>
          </a:xfrm>
        </p:grpSpPr>
        <p:sp>
          <p:nvSpPr>
            <p:cNvPr id="36" name="Down Arrow 35"/>
            <p:cNvSpPr/>
            <p:nvPr/>
          </p:nvSpPr>
          <p:spPr>
            <a:xfrm>
              <a:off x="2922587" y="4903081"/>
              <a:ext cx="685800" cy="457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-58939" y="5603352"/>
                  <a:ext cx="7239000" cy="645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1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>
                                    <a:latin typeface="Cambria Math" charset="0"/>
                                  </a:rPr>
                                  <m:t>𝐰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400" b="1" i="0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charset="0"/>
                                      </a:rPr>
                                      <m:t>𝐲</m:t>
                                    </m:r>
                                  </m:e>
                                  <m:sup>
                                    <m:r>
                                      <a:rPr lang="en-US" sz="2400" b="1" i="0" smtClean="0"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𝐨𝐥𝐝</m:t>
                                </m:r>
                              </m:sup>
                            </m:sSubSup>
                            <m:r>
                              <a:rPr lang="en-US" sz="2400" b="1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charset="0"/>
                              </a:rPr>
                              <m:t>𝜏</m:t>
                            </m:r>
                            <m:r>
                              <a:rPr lang="en-US" sz="2400" b="1" i="0" smtClean="0">
                                <a:latin typeface="Cambria Math" charset="0"/>
                              </a:rPr>
                              <m:t>𝐟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  <m:r>
                          <a:rPr lang="en-US" sz="24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4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0" i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</m:d>
                        <m:r>
                          <a:rPr lang="en-US" sz="2400" b="1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>
                                    <a:latin typeface="Cambria Math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𝐨𝐥𝐝</m:t>
                                </m:r>
                              </m:sup>
                            </m:sSubSup>
                            <m:r>
                              <a:rPr lang="en-US" sz="2400" b="1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charset="0"/>
                              </a:rPr>
                              <m:t>𝜏</m:t>
                            </m:r>
                            <m:r>
                              <a:rPr lang="en-US" sz="2400" b="1" i="1">
                                <a:latin typeface="Cambria Math" charset="0"/>
                              </a:rPr>
                              <m:t>𝐟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  <m:r>
                          <a:rPr lang="en-US" sz="24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4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8939" y="5603352"/>
                  <a:ext cx="7239000" cy="64504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/>
            <p:cNvSpPr txBox="1"/>
            <p:nvPr/>
          </p:nvSpPr>
          <p:spPr>
            <a:xfrm>
              <a:off x="3652836" y="4724400"/>
              <a:ext cx="2443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F0"/>
                  </a:solidFill>
                </a:rPr>
                <a:t>(substitute, solve for when condition is =)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6400800" y="2895600"/>
            <a:ext cx="3733800" cy="2559050"/>
            <a:chOff x="4572000" y="2971800"/>
            <a:chExt cx="3733800" cy="255924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5562600" y="5181770"/>
              <a:ext cx="274320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 flipH="1" flipV="1">
              <a:off x="5256925" y="4114094"/>
              <a:ext cx="2133764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4724400" y="3100398"/>
              <a:ext cx="3160713" cy="2084547"/>
            </a:xfrm>
            <a:custGeom>
              <a:avLst/>
              <a:gdLst>
                <a:gd name="connsiteX0" fmla="*/ 0 w 2336370"/>
                <a:gd name="connsiteY0" fmla="*/ 391332 h 2429359"/>
                <a:gd name="connsiteX1" fmla="*/ 1092631 w 2336370"/>
                <a:gd name="connsiteY1" fmla="*/ 2421610 h 2429359"/>
                <a:gd name="connsiteX2" fmla="*/ 2146516 w 2336370"/>
                <a:gd name="connsiteY2" fmla="*/ 344837 h 2429359"/>
                <a:gd name="connsiteX3" fmla="*/ 2231756 w 2336370"/>
                <a:gd name="connsiteY3" fmla="*/ 352586 h 2429359"/>
                <a:gd name="connsiteX0" fmla="*/ 0 w 2146516"/>
                <a:gd name="connsiteY0" fmla="*/ 46495 h 2084522"/>
                <a:gd name="connsiteX1" fmla="*/ 1092631 w 2146516"/>
                <a:gd name="connsiteY1" fmla="*/ 2076773 h 2084522"/>
                <a:gd name="connsiteX2" fmla="*/ 2146516 w 2146516"/>
                <a:gd name="connsiteY2" fmla="*/ 0 h 20845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2222716"/>
                <a:gd name="connsiteY0" fmla="*/ 46495 h 2084522"/>
                <a:gd name="connsiteX1" fmla="*/ 1092631 w 2222716"/>
                <a:gd name="connsiteY1" fmla="*/ 2076773 h 2084522"/>
                <a:gd name="connsiteX2" fmla="*/ 2222716 w 2222716"/>
                <a:gd name="connsiteY2" fmla="*/ 0 h 208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716" h="2084522">
                  <a:moveTo>
                    <a:pt x="0" y="46495"/>
                  </a:moveTo>
                  <a:cubicBezTo>
                    <a:pt x="367439" y="1065508"/>
                    <a:pt x="722178" y="2084522"/>
                    <a:pt x="1092631" y="2076773"/>
                  </a:cubicBezTo>
                  <a:cubicBezTo>
                    <a:pt x="1463084" y="2069024"/>
                    <a:pt x="1910167" y="1047427"/>
                    <a:pt x="2222716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9718" name="Picture 28" descr="txp_fi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67400" y="5257800"/>
              <a:ext cx="983689" cy="273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Rectangle 32"/>
            <p:cNvSpPr/>
            <p:nvPr/>
          </p:nvSpPr>
          <p:spPr>
            <a:xfrm>
              <a:off x="4572000" y="2971800"/>
              <a:ext cx="990600" cy="2133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86600" y="2971800"/>
            <a:ext cx="4419600" cy="3657600"/>
            <a:chOff x="7086600" y="2971800"/>
            <a:chExt cx="4419600" cy="3657600"/>
          </a:xfrm>
        </p:grpSpPr>
        <p:sp>
          <p:nvSpPr>
            <p:cNvPr id="35" name="Rectangle 34"/>
            <p:cNvSpPr/>
            <p:nvPr/>
          </p:nvSpPr>
          <p:spPr>
            <a:xfrm>
              <a:off x="9067800" y="2971800"/>
              <a:ext cx="1447800" cy="2133600"/>
            </a:xfrm>
            <a:prstGeom prst="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7086600" y="5491163"/>
              <a:ext cx="3581400" cy="1138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min not </a:t>
              </a:r>
              <a:r>
                <a:rPr lang="en-US" sz="2800" dirty="0">
                  <a:latin typeface="Calibri"/>
                  <a:cs typeface="Calibri"/>
                  <a:sym typeface="Symbol" pitchFamily="18" charset="2"/>
                </a:rPr>
                <a:t></a:t>
              </a:r>
              <a:r>
                <a:rPr lang="en-US" sz="2000" dirty="0">
                  <a:latin typeface="Calibri"/>
                  <a:cs typeface="Calibri"/>
                  <a:sym typeface="Symbol" pitchFamily="18" charset="2"/>
                </a:rPr>
                <a:t>=0, or would not have made an error, so min will be where equality holds</a:t>
              </a:r>
              <a:endParaRPr lang="en-US" sz="2000" dirty="0">
                <a:latin typeface="Calibri"/>
                <a:cs typeface="Calibri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 flipH="1" flipV="1">
              <a:off x="8000207" y="4037806"/>
              <a:ext cx="2133600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990013" y="3738664"/>
                  <a:ext cx="2516187" cy="12883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0" smtClean="0">
                                <a:latin typeface="Cambria Math" charset="0"/>
                              </a:rPr>
                              <m:t>𝐰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1" i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  <m:sup>
                                <m:r>
                                  <a:rPr lang="en-US" sz="2400" b="1" i="0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400" b="1" i="0" smtClean="0">
                                <a:latin typeface="Cambria Math" charset="0"/>
                              </a:rPr>
                              <m:t>𝐧𝐞𝐰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400" b="1" i="0" smtClean="0">
                            <a:latin typeface="Cambria Math" charset="0"/>
                          </a:rPr>
                          <m:t>𝐟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 smtClean="0">
                    <a:latin typeface="Cambria Math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≥</m:t>
                        </m:r>
                      </m:oMath>
                    </m:oMathPara>
                  </a14:m>
                  <a:endParaRPr lang="en-US" sz="2400" b="0" i="1" dirty="0" smtClean="0">
                    <a:latin typeface="Cambria Math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0">
                                <a:latin typeface="Cambria Math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2400" b="1" i="0">
                                <a:latin typeface="Cambria Math" charset="0"/>
                              </a:rPr>
                              <m:t>𝐲</m:t>
                            </m:r>
                          </m:sub>
                          <m:sup>
                            <m:r>
                              <a:rPr lang="en-US" sz="2400" b="1" i="0">
                                <a:latin typeface="Cambria Math" charset="0"/>
                              </a:rPr>
                              <m:t>𝐧𝐞𝐰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⋅</m:t>
                        </m:r>
                        <m:r>
                          <a:rPr lang="en-US" sz="2400" b="1" i="0">
                            <a:latin typeface="Cambria Math" charset="0"/>
                          </a:rPr>
                          <m:t>𝐟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0013" y="3738664"/>
                  <a:ext cx="2516187" cy="128830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9067800" y="2971800"/>
            <a:ext cx="1447800" cy="2133600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Minimum Correcting Update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0400" y="1371600"/>
            <a:ext cx="34290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086600" y="5491163"/>
            <a:ext cx="3581400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min not </a:t>
            </a:r>
            <a:r>
              <a:rPr lang="en-US" sz="2800" dirty="0">
                <a:latin typeface="Calibri"/>
                <a:cs typeface="Calibri"/>
                <a:sym typeface="Symbol" pitchFamily="18" charset="2"/>
              </a:rPr>
              <a:t>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=0, or would not have made an error, so min will be where equality holds</a:t>
            </a:r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 flipH="1" flipV="1">
            <a:off x="8000207" y="4037806"/>
            <a:ext cx="2133600" cy="1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6400800" y="2895600"/>
            <a:ext cx="3733800" cy="2559050"/>
            <a:chOff x="4572000" y="2971800"/>
            <a:chExt cx="3733800" cy="255924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5562600" y="5181770"/>
              <a:ext cx="274320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 flipH="1" flipV="1">
              <a:off x="5256925" y="4114094"/>
              <a:ext cx="2133764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4724400" y="3100398"/>
              <a:ext cx="3160713" cy="2084547"/>
            </a:xfrm>
            <a:custGeom>
              <a:avLst/>
              <a:gdLst>
                <a:gd name="connsiteX0" fmla="*/ 0 w 2336370"/>
                <a:gd name="connsiteY0" fmla="*/ 391332 h 2429359"/>
                <a:gd name="connsiteX1" fmla="*/ 1092631 w 2336370"/>
                <a:gd name="connsiteY1" fmla="*/ 2421610 h 2429359"/>
                <a:gd name="connsiteX2" fmla="*/ 2146516 w 2336370"/>
                <a:gd name="connsiteY2" fmla="*/ 344837 h 2429359"/>
                <a:gd name="connsiteX3" fmla="*/ 2231756 w 2336370"/>
                <a:gd name="connsiteY3" fmla="*/ 352586 h 2429359"/>
                <a:gd name="connsiteX0" fmla="*/ 0 w 2146516"/>
                <a:gd name="connsiteY0" fmla="*/ 46495 h 2084522"/>
                <a:gd name="connsiteX1" fmla="*/ 1092631 w 2146516"/>
                <a:gd name="connsiteY1" fmla="*/ 2076773 h 2084522"/>
                <a:gd name="connsiteX2" fmla="*/ 2146516 w 2146516"/>
                <a:gd name="connsiteY2" fmla="*/ 0 h 20845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2222716"/>
                <a:gd name="connsiteY0" fmla="*/ 46495 h 2084522"/>
                <a:gd name="connsiteX1" fmla="*/ 1092631 w 2222716"/>
                <a:gd name="connsiteY1" fmla="*/ 2076773 h 2084522"/>
                <a:gd name="connsiteX2" fmla="*/ 2222716 w 2222716"/>
                <a:gd name="connsiteY2" fmla="*/ 0 h 208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716" h="2084522">
                  <a:moveTo>
                    <a:pt x="0" y="46495"/>
                  </a:moveTo>
                  <a:cubicBezTo>
                    <a:pt x="367439" y="1065508"/>
                    <a:pt x="722178" y="2084522"/>
                    <a:pt x="1092631" y="2076773"/>
                  </a:cubicBezTo>
                  <a:cubicBezTo>
                    <a:pt x="1463084" y="2069024"/>
                    <a:pt x="1910167" y="1047427"/>
                    <a:pt x="2222716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9718" name="Picture 28" descr="txp_fi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67400" y="5257800"/>
              <a:ext cx="983689" cy="273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Rectangle 32"/>
            <p:cNvSpPr/>
            <p:nvPr/>
          </p:nvSpPr>
          <p:spPr>
            <a:xfrm>
              <a:off x="4572000" y="2971800"/>
              <a:ext cx="990600" cy="2133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6" name="Down Arrow 35"/>
          <p:cNvSpPr/>
          <p:nvPr/>
        </p:nvSpPr>
        <p:spPr>
          <a:xfrm>
            <a:off x="2986290" y="2117193"/>
            <a:ext cx="685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6715298" y="1476507"/>
                <a:ext cx="3657600" cy="98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400" b="1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sz="2400" b="1">
                              <a:latin typeface="Cambria Math" charset="0"/>
                            </a:rPr>
                            <m:t>𝐨𝐥𝐝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400" b="1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298" y="1476507"/>
                <a:ext cx="3657600" cy="9839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0" y="1298751"/>
                <a:ext cx="7239000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1" i="0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  <m:sup>
                                  <m:r>
                                    <a:rPr lang="en-US" sz="2400" b="1" i="0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𝐨𝐥𝐝</m:t>
                              </m:r>
                            </m:sup>
                          </m:sSubSup>
                          <m:r>
                            <a:rPr lang="en-US" sz="2400" b="1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1" i="0" smtClean="0">
                              <a:latin typeface="Cambria Math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2400" b="0" i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</a:rPr>
                                <m:t>𝒚</m:t>
                              </m:r>
                            </m:sub>
                            <m:sup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𝐨𝐥𝐝</m:t>
                              </m:r>
                            </m:sup>
                          </m:sSubSup>
                          <m:r>
                            <a:rPr lang="en-US" sz="2400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8751"/>
                <a:ext cx="7239000" cy="6450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716539" y="2149442"/>
                <a:ext cx="2866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</a:rPr>
                  <a:t>(solve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𝝉</m:t>
                    </m:r>
                  </m:oMath>
                </a14:m>
                <a:r>
                  <a:rPr lang="en-US" dirty="0" smtClean="0">
                    <a:solidFill>
                      <a:srgbClr val="00B0F0"/>
                    </a:solidFill>
                  </a:rPr>
                  <a:t>, just algebra)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539" y="2149442"/>
                <a:ext cx="286689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1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20537" y="2796443"/>
                <a:ext cx="7239000" cy="969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3300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𝒚</m:t>
                                  </m:r>
                                </m:sub>
                                <m:sup>
                                  <m:r>
                                    <a:rPr lang="en-US" sz="2400" b="1" i="0">
                                      <a:latin typeface="Cambria Math" charset="0"/>
                                    </a:rPr>
                                    <m:t>𝐨𝐥𝐝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>
                                          <a:latin typeface="Cambria Math" charset="0"/>
                                        </a:rPr>
                                        <m:t>𝐲</m:t>
                                      </m:r>
                                    </m:e>
                                    <m:sup>
                                      <m:r>
                                        <a:rPr lang="en-US" sz="2400" b="1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2400" b="1" i="0">
                                      <a:latin typeface="Cambria Math" charset="0"/>
                                    </a:rPr>
                                    <m:t>𝐨𝐥𝐝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⋅</m:t>
                          </m:r>
                          <m:r>
                            <a:rPr lang="en-US" sz="2400" b="1">
                              <a:latin typeface="Cambria Math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400" b="1" i="0" smtClean="0">
                              <a:latin typeface="Cambria Math" charset="0"/>
                            </a:rPr>
                            <m:t>𝐟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x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sz="2400" b="1" i="0" smtClean="0">
                              <a:latin typeface="Cambria Math" charset="0"/>
                            </a:rPr>
                            <m:t>𝐟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7" y="2796443"/>
                <a:ext cx="7239000" cy="9690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8990013" y="3738664"/>
                <a:ext cx="2516187" cy="1268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4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≥</m:t>
                      </m:r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400" b="1" i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400" b="1" i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⋅</m:t>
                      </m:r>
                      <m:r>
                        <a:rPr lang="en-US" sz="2400" b="1" i="0">
                          <a:latin typeface="Cambria Math" charset="0"/>
                        </a:rPr>
                        <m:t>𝐟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013" y="3738664"/>
                <a:ext cx="2516187" cy="1268168"/>
              </a:xfrm>
              <a:prstGeom prst="rect">
                <a:avLst/>
              </a:prstGeom>
              <a:blipFill rotWithShape="0">
                <a:blip r:embed="rId8"/>
                <a:stretch>
                  <a:fillRect b="-3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3765490"/>
                <a:ext cx="6096001" cy="2330509"/>
              </a:xfrm>
            </p:spPr>
            <p:txBody>
              <a:bodyPr/>
              <a:lstStyle/>
              <a:p>
                <a:pPr eaLnBrk="1" hangingPunct="1"/>
                <a:r>
                  <a:rPr lang="en-US" sz="2000" dirty="0" smtClean="0"/>
                  <a:t>Or in English:</a:t>
                </a:r>
              </a:p>
              <a:p>
                <a:pPr lvl="1"/>
                <a:r>
                  <a:rPr lang="en-US" sz="1600" dirty="0" smtClean="0"/>
                  <a:t>Shove the weight vector for the right prediction in the direction of the input-under-test, using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3300"/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1600" dirty="0" smtClean="0"/>
                  <a:t> to say how hard</a:t>
                </a:r>
              </a:p>
              <a:p>
                <a:pPr lvl="1"/>
                <a:r>
                  <a:rPr lang="en-US" sz="1600" dirty="0"/>
                  <a:t>Shove the weight vector for the wrong prediction away from the input-under-test, </a:t>
                </a:r>
                <a:r>
                  <a:rPr lang="en-US" sz="1600" dirty="0" smtClean="0"/>
                  <a:t>using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3300"/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1600" dirty="0"/>
                  <a:t> to say how </a:t>
                </a:r>
                <a:r>
                  <a:rPr lang="en-US" sz="1600" dirty="0" smtClean="0"/>
                  <a:t>hard</a:t>
                </a:r>
              </a:p>
              <a:p>
                <a:pPr lvl="1"/>
                <a:r>
                  <a:rPr lang="en-US" sz="1600" dirty="0" smtClean="0"/>
                  <a:t>The equation above lets us calculate a better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3300"/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1600" dirty="0" smtClean="0"/>
                  <a:t> than the one we used before, which was 1.</a:t>
                </a:r>
                <a:endParaRPr lang="en-US" sz="1600" dirty="0"/>
              </a:p>
              <a:p>
                <a:pPr lvl="1"/>
                <a:endParaRPr lang="en-US" sz="1600" dirty="0" smtClean="0"/>
              </a:p>
            </p:txBody>
          </p:sp>
        </mc:Choice>
        <mc:Fallback>
          <p:sp>
            <p:nvSpPr>
              <p:cNvPr id="3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3765490"/>
                <a:ext cx="6096001" cy="2330509"/>
              </a:xfrm>
              <a:blipFill rotWithShape="0">
                <a:blip r:embed="rId9"/>
                <a:stretch>
                  <a:fillRect l="-900" t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7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Errors, and What to Do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447800"/>
            <a:ext cx="8229600" cy="48006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Examples of errors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590800" y="2082800"/>
            <a:ext cx="6781800" cy="169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Dear GlobalSCAPE Customer, 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GlobalSCAPE has partnered with ScanSoft to offer you the latest version of OmniPage Pro, for just $99.99* - the regular list price is $499! The most common question we've received about this offer is - Is this genuine? We would like to assure you that this offer is authorized by ScanSoft, is genuine and valid. You can get the . . .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2590800" y="3987800"/>
            <a:ext cx="6781800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. . . To receive your $30 Amazon.com promotional certificate, click through to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  http://www.amazon.com/apparel</a:t>
            </a:r>
          </a:p>
          <a:p>
            <a:pPr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and see the prominent link for the $30 offer. All details are there. We hope you enjoyed receiving this message. However, if you'd rather not receive future e-mails announcing new store launches, please click . . .</a:t>
            </a:r>
          </a:p>
        </p:txBody>
      </p:sp>
    </p:spTree>
    <p:extLst>
      <p:ext uri="{BB962C8B-B14F-4D97-AF65-F5344CB8AC3E}">
        <p14:creationId xmlns:p14="http://schemas.microsoft.com/office/powerpoint/2010/main" val="561008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7" name="Group 17"/>
          <p:cNvGrpSpPr>
            <a:grpSpLocks/>
          </p:cNvGrpSpPr>
          <p:nvPr/>
        </p:nvGrpSpPr>
        <p:grpSpPr bwMode="auto">
          <a:xfrm>
            <a:off x="6629400" y="2362200"/>
            <a:ext cx="4572000" cy="2286000"/>
            <a:chOff x="3962400" y="2667000"/>
            <a:chExt cx="4572000" cy="2286000"/>
          </a:xfrm>
        </p:grpSpPr>
        <p:sp>
          <p:nvSpPr>
            <p:cNvPr id="12" name="Freeform 11"/>
            <p:cNvSpPr/>
            <p:nvPr/>
          </p:nvSpPr>
          <p:spPr>
            <a:xfrm>
              <a:off x="4038600" y="2667000"/>
              <a:ext cx="4495800" cy="2286000"/>
            </a:xfrm>
            <a:custGeom>
              <a:avLst/>
              <a:gdLst>
                <a:gd name="connsiteX0" fmla="*/ 0 w 2336370"/>
                <a:gd name="connsiteY0" fmla="*/ 391332 h 2429359"/>
                <a:gd name="connsiteX1" fmla="*/ 1092631 w 2336370"/>
                <a:gd name="connsiteY1" fmla="*/ 2421610 h 2429359"/>
                <a:gd name="connsiteX2" fmla="*/ 2146516 w 2336370"/>
                <a:gd name="connsiteY2" fmla="*/ 344837 h 2429359"/>
                <a:gd name="connsiteX3" fmla="*/ 2231756 w 2336370"/>
                <a:gd name="connsiteY3" fmla="*/ 352586 h 2429359"/>
                <a:gd name="connsiteX0" fmla="*/ 0 w 2146516"/>
                <a:gd name="connsiteY0" fmla="*/ 46495 h 2084522"/>
                <a:gd name="connsiteX1" fmla="*/ 1092631 w 2146516"/>
                <a:gd name="connsiteY1" fmla="*/ 2076773 h 2084522"/>
                <a:gd name="connsiteX2" fmla="*/ 2146516 w 2146516"/>
                <a:gd name="connsiteY2" fmla="*/ 0 h 20845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2222716"/>
                <a:gd name="connsiteY0" fmla="*/ 122695 h 2173422"/>
                <a:gd name="connsiteX1" fmla="*/ 1092631 w 2222716"/>
                <a:gd name="connsiteY1" fmla="*/ 2152973 h 2173422"/>
                <a:gd name="connsiteX2" fmla="*/ 2222716 w 2222716"/>
                <a:gd name="connsiteY2" fmla="*/ 0 h 2173422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1994116"/>
                <a:gd name="connsiteY0" fmla="*/ 0 h 2035229"/>
                <a:gd name="connsiteX1" fmla="*/ 1092631 w 1994116"/>
                <a:gd name="connsiteY1" fmla="*/ 2030278 h 2035229"/>
                <a:gd name="connsiteX2" fmla="*/ 1994116 w 1994116"/>
                <a:gd name="connsiteY2" fmla="*/ 29705 h 2035229"/>
                <a:gd name="connsiteX0" fmla="*/ 0 w 2222716"/>
                <a:gd name="connsiteY0" fmla="*/ 46495 h 2084522"/>
                <a:gd name="connsiteX1" fmla="*/ 1092631 w 2222716"/>
                <a:gd name="connsiteY1" fmla="*/ 2076773 h 2084522"/>
                <a:gd name="connsiteX2" fmla="*/ 2222716 w 2222716"/>
                <a:gd name="connsiteY2" fmla="*/ 0 h 208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716" h="2084522">
                  <a:moveTo>
                    <a:pt x="0" y="46495"/>
                  </a:moveTo>
                  <a:cubicBezTo>
                    <a:pt x="367439" y="1065508"/>
                    <a:pt x="722178" y="2084522"/>
                    <a:pt x="1092631" y="2076773"/>
                  </a:cubicBezTo>
                  <a:cubicBezTo>
                    <a:pt x="1463084" y="2069024"/>
                    <a:pt x="1910167" y="1047427"/>
                    <a:pt x="2222716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62400" y="2667000"/>
              <a:ext cx="2111375" cy="2057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Maximum Step Size</a:t>
            </a:r>
          </a:p>
        </p:txBody>
      </p:sp>
      <p:sp>
        <p:nvSpPr>
          <p:cNvPr id="30728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7772400" cy="46482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In practice, </a:t>
            </a:r>
            <a:r>
              <a:rPr lang="en-US" sz="2000" dirty="0" smtClean="0"/>
              <a:t>don’t want updates that are too large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Example may be labeled incorrectly</a:t>
            </a:r>
          </a:p>
          <a:p>
            <a:pPr lvl="1" eaLnBrk="1" hangingPunct="1"/>
            <a:r>
              <a:rPr lang="en-US" sz="2000" dirty="0" smtClean="0"/>
              <a:t>You may not have enough features</a:t>
            </a:r>
          </a:p>
          <a:p>
            <a:pPr lvl="1" eaLnBrk="1" hangingPunct="1"/>
            <a:r>
              <a:rPr lang="en-US" sz="2000" dirty="0" smtClean="0"/>
              <a:t>Solution: cap the maximum possible value of </a:t>
            </a:r>
            <a:r>
              <a:rPr lang="en-US" sz="2000" dirty="0" smtClean="0">
                <a:sym typeface="Symbol" pitchFamily="18" charset="2"/>
              </a:rPr>
              <a:t> with some constant C</a:t>
            </a:r>
          </a:p>
          <a:p>
            <a:pPr lvl="1" eaLnBrk="1" hangingPunct="1"/>
            <a:endParaRPr lang="en-US" sz="2000" dirty="0" smtClean="0">
              <a:sym typeface="Symbol" pitchFamily="18" charset="2"/>
            </a:endParaRPr>
          </a:p>
          <a:p>
            <a:pPr lvl="1" eaLnBrk="1" hangingPunct="1"/>
            <a:endParaRPr lang="en-US" sz="2000" dirty="0" smtClean="0">
              <a:sym typeface="Symbol" pitchFamily="18" charset="2"/>
            </a:endParaRPr>
          </a:p>
          <a:p>
            <a:pPr lvl="1" eaLnBrk="1" hangingPunct="1"/>
            <a:endParaRPr lang="en-US" sz="2000" dirty="0" smtClean="0">
              <a:sym typeface="Symbol" pitchFamily="18" charset="2"/>
            </a:endParaRPr>
          </a:p>
          <a:p>
            <a:pPr lvl="1" eaLnBrk="1" hangingPunct="1"/>
            <a:endParaRPr lang="en-US" sz="2000" dirty="0" smtClean="0">
              <a:sym typeface="Symbol" pitchFamily="18" charset="2"/>
            </a:endParaRPr>
          </a:p>
          <a:p>
            <a:pPr lvl="1" eaLnBrk="1" hangingPunct="1"/>
            <a:r>
              <a:rPr lang="en-US" sz="2000" dirty="0" smtClean="0">
                <a:sym typeface="Symbol" pitchFamily="18" charset="2"/>
              </a:rPr>
              <a:t>Corresponds to an optimization that assumes non-separable data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Usually converges faster than </a:t>
            </a:r>
            <a:r>
              <a:rPr lang="en-US" sz="2000" dirty="0" err="1" smtClean="0"/>
              <a:t>perceptron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Usually better, especially on noisy </a:t>
            </a:r>
            <a:r>
              <a:rPr lang="en-US" sz="2000" dirty="0" smtClean="0"/>
              <a:t>data (i.e. data with mislabeled values)</a:t>
            </a:r>
            <a:endParaRPr lang="en-US" sz="2000" dirty="0" smtClean="0"/>
          </a:p>
          <a:p>
            <a:pPr lvl="1" eaLnBrk="1" hangingPunct="1">
              <a:buFont typeface="Wingdings" pitchFamily="2" charset="2"/>
              <a:buNone/>
            </a:pPr>
            <a:endParaRPr lang="en-US" sz="2000" dirty="0" smtClean="0"/>
          </a:p>
        </p:txBody>
      </p:sp>
      <p:grpSp>
        <p:nvGrpSpPr>
          <p:cNvPr id="30723" name="Group 21"/>
          <p:cNvGrpSpPr>
            <a:grpSpLocks/>
          </p:cNvGrpSpPr>
          <p:nvPr/>
        </p:nvGrpSpPr>
        <p:grpSpPr bwMode="auto">
          <a:xfrm>
            <a:off x="8382000" y="2286000"/>
            <a:ext cx="2792413" cy="2819400"/>
            <a:chOff x="5715000" y="2590802"/>
            <a:chExt cx="2792413" cy="2819398"/>
          </a:xfrm>
        </p:grpSpPr>
        <p:sp>
          <p:nvSpPr>
            <p:cNvPr id="6" name="Rectangle 5"/>
            <p:cNvSpPr/>
            <p:nvPr/>
          </p:nvSpPr>
          <p:spPr bwMode="auto">
            <a:xfrm>
              <a:off x="6908800" y="2608265"/>
              <a:ext cx="1473200" cy="2320923"/>
            </a:xfrm>
            <a:prstGeom prst="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5715000" y="4929188"/>
              <a:ext cx="2792413" cy="3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 flipH="1" flipV="1">
              <a:off x="5133976" y="3768727"/>
              <a:ext cx="23209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5400000" flipH="1" flipV="1">
              <a:off x="5746751" y="3767139"/>
              <a:ext cx="2320923" cy="3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7219951" y="3751264"/>
              <a:ext cx="2322511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7" name="Picture 20" descr="txp_fi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61886" y="5112317"/>
              <a:ext cx="296314" cy="297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8" name="Picture 22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35497" y="5072460"/>
              <a:ext cx="353222" cy="337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24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20150" y="4806950"/>
            <a:ext cx="1857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961437" y="1259086"/>
                <a:ext cx="2516187" cy="107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 smtClean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b="0" i="1" smtClean="0">
                          <a:latin typeface="Cambria Math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charset="0"/>
                        </a:rPr>
                        <m:t>𝐟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1" i="0"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1" i="0">
                              <a:latin typeface="Cambria Math" charset="0"/>
                            </a:rPr>
                            <m:t>𝐲</m:t>
                          </m:r>
                        </m:sub>
                        <m:sup>
                          <m:r>
                            <a:rPr lang="en-US" sz="2000" b="1" i="0">
                              <a:latin typeface="Cambria Math" charset="0"/>
                            </a:rPr>
                            <m:t>𝐧𝐞𝐰</m:t>
                          </m:r>
                        </m:sup>
                      </m:sSubSup>
                      <m:r>
                        <a:rPr lang="en-US" sz="2000" i="1">
                          <a:latin typeface="Cambria Math" charset="0"/>
                        </a:rPr>
                        <m:t>⋅</m:t>
                      </m:r>
                      <m:r>
                        <a:rPr lang="en-US" sz="2000" b="1" i="0">
                          <a:latin typeface="Cambria Math" charset="0"/>
                        </a:rPr>
                        <m:t>𝐟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)+1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437" y="1259086"/>
                <a:ext cx="2516187" cy="1071960"/>
              </a:xfrm>
              <a:prstGeom prst="rect">
                <a:avLst/>
              </a:prstGeom>
              <a:blipFill rotWithShape="0"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419100" y="3357514"/>
                <a:ext cx="7239000" cy="1062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1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latin typeface="Cambria Math" charset="0"/>
                                            </a:rPr>
                                            <m:t>𝒚</m:t>
                                          </m:r>
                                        </m:sub>
                                        <m:sup>
                                          <m:r>
                                            <a:rPr lang="en-US" sz="2400" b="1" i="1">
                                              <a:latin typeface="Cambria Math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b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1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latin typeface="Cambria Math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2400" b="1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1">
                                                  <a:latin typeface="Cambria Math" charset="0"/>
                                                </a:rPr>
                                                <m:t>𝐲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1">
                                                  <a:latin typeface="Cambria Math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n-US" sz="2400" b="1" i="1">
                                              <a:latin typeface="Cambria Math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⋅</m:t>
                                  </m:r>
                                  <m:r>
                                    <a:rPr lang="en-US" sz="2400" b="1">
                                      <a:latin typeface="Cambria Math" charset="0"/>
                                    </a:rPr>
                                    <m:t>𝐟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sz="2400" b="1" i="0" smtClean="0">
                                      <a:latin typeface="Cambria Math" charset="0"/>
                                    </a:rPr>
                                    <m:t>𝐟</m:t>
                                  </m:r>
                                  <m:d>
                                    <m:dPr>
                                      <m:ctrlPr>
                                        <a:rPr lang="en-US" sz="2400" b="0" i="0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charset="0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⋅</m:t>
                                  </m:r>
                                  <m:r>
                                    <a:rPr lang="en-US" sz="2400" b="1" i="0" smtClean="0">
                                      <a:latin typeface="Cambria Math" charset="0"/>
                                    </a:rPr>
                                    <m:t>𝐟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3357514"/>
                <a:ext cx="7239000" cy="10620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Linear Separators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04950"/>
            <a:ext cx="9829800" cy="50292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Which of these linear separators is optimal? 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4249737" y="2901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4114800" y="58277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AutoShape 6"/>
          <p:cNvSpPr>
            <a:spLocks noChangeArrowheads="1"/>
          </p:cNvSpPr>
          <p:nvPr/>
        </p:nvSpPr>
        <p:spPr bwMode="auto">
          <a:xfrm>
            <a:off x="5289550" y="3657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AutoShape 7"/>
          <p:cNvSpPr>
            <a:spLocks noChangeArrowheads="1"/>
          </p:cNvSpPr>
          <p:nvPr/>
        </p:nvSpPr>
        <p:spPr bwMode="auto">
          <a:xfrm>
            <a:off x="4714875" y="4014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8"/>
          <p:cNvSpPr>
            <a:spLocks noChangeArrowheads="1"/>
          </p:cNvSpPr>
          <p:nvPr/>
        </p:nvSpPr>
        <p:spPr bwMode="auto">
          <a:xfrm>
            <a:off x="4867275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AutoShape 9"/>
          <p:cNvSpPr>
            <a:spLocks noChangeArrowheads="1"/>
          </p:cNvSpPr>
          <p:nvPr/>
        </p:nvSpPr>
        <p:spPr bwMode="auto">
          <a:xfrm>
            <a:off x="44862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AutoShape 10"/>
          <p:cNvSpPr>
            <a:spLocks noChangeArrowheads="1"/>
          </p:cNvSpPr>
          <p:nvPr/>
        </p:nvSpPr>
        <p:spPr bwMode="auto">
          <a:xfrm>
            <a:off x="5019675" y="3417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4486275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AutoShape 12"/>
          <p:cNvSpPr>
            <a:spLocks noChangeArrowheads="1"/>
          </p:cNvSpPr>
          <p:nvPr/>
        </p:nvSpPr>
        <p:spPr bwMode="auto">
          <a:xfrm>
            <a:off x="4638675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AutoShape 13"/>
          <p:cNvSpPr>
            <a:spLocks noChangeArrowheads="1"/>
          </p:cNvSpPr>
          <p:nvPr/>
        </p:nvSpPr>
        <p:spPr bwMode="auto">
          <a:xfrm>
            <a:off x="5400675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AutoShape 14"/>
          <p:cNvSpPr>
            <a:spLocks noChangeArrowheads="1"/>
          </p:cNvSpPr>
          <p:nvPr/>
        </p:nvSpPr>
        <p:spPr bwMode="auto">
          <a:xfrm>
            <a:off x="6302375" y="409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AutoShape 15"/>
          <p:cNvSpPr>
            <a:spLocks noChangeArrowheads="1"/>
          </p:cNvSpPr>
          <p:nvPr/>
        </p:nvSpPr>
        <p:spPr bwMode="auto">
          <a:xfrm>
            <a:off x="59340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AutoShape 16"/>
          <p:cNvSpPr>
            <a:spLocks noChangeArrowheads="1"/>
          </p:cNvSpPr>
          <p:nvPr/>
        </p:nvSpPr>
        <p:spPr bwMode="auto">
          <a:xfrm>
            <a:off x="69246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AutoShape 17"/>
          <p:cNvSpPr>
            <a:spLocks noChangeArrowheads="1"/>
          </p:cNvSpPr>
          <p:nvPr/>
        </p:nvSpPr>
        <p:spPr bwMode="auto">
          <a:xfrm>
            <a:off x="5616575" y="5538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AutoShape 18"/>
          <p:cNvSpPr>
            <a:spLocks noChangeArrowheads="1"/>
          </p:cNvSpPr>
          <p:nvPr/>
        </p:nvSpPr>
        <p:spPr bwMode="auto">
          <a:xfrm>
            <a:off x="6238875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AutoShape 19"/>
          <p:cNvSpPr>
            <a:spLocks noChangeArrowheads="1"/>
          </p:cNvSpPr>
          <p:nvPr/>
        </p:nvSpPr>
        <p:spPr bwMode="auto">
          <a:xfrm>
            <a:off x="5616575" y="4852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AutoShape 20"/>
          <p:cNvSpPr>
            <a:spLocks noChangeArrowheads="1"/>
          </p:cNvSpPr>
          <p:nvPr/>
        </p:nvSpPr>
        <p:spPr bwMode="auto">
          <a:xfrm>
            <a:off x="6315075" y="5246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AutoShape 21"/>
          <p:cNvSpPr>
            <a:spLocks noChangeArrowheads="1"/>
          </p:cNvSpPr>
          <p:nvPr/>
        </p:nvSpPr>
        <p:spPr bwMode="auto">
          <a:xfrm>
            <a:off x="7000875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9350" name="Line 22"/>
          <p:cNvSpPr>
            <a:spLocks noChangeShapeType="1"/>
          </p:cNvSpPr>
          <p:nvPr/>
        </p:nvSpPr>
        <p:spPr bwMode="auto">
          <a:xfrm flipV="1">
            <a:off x="4562475" y="3124200"/>
            <a:ext cx="2676525" cy="24272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7" name="AutoShape 23"/>
          <p:cNvSpPr>
            <a:spLocks noChangeArrowheads="1"/>
          </p:cNvSpPr>
          <p:nvPr/>
        </p:nvSpPr>
        <p:spPr bwMode="auto">
          <a:xfrm>
            <a:off x="5486400" y="281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AutoShape 24"/>
          <p:cNvSpPr>
            <a:spLocks noChangeArrowheads="1"/>
          </p:cNvSpPr>
          <p:nvPr/>
        </p:nvSpPr>
        <p:spPr bwMode="auto">
          <a:xfrm>
            <a:off x="6096000" y="2895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9" name="AutoShape 25"/>
          <p:cNvSpPr>
            <a:spLocks noChangeArrowheads="1"/>
          </p:cNvSpPr>
          <p:nvPr/>
        </p:nvSpPr>
        <p:spPr bwMode="auto">
          <a:xfrm>
            <a:off x="7162800" y="3657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9354" name="Line 26"/>
          <p:cNvSpPr>
            <a:spLocks noChangeShapeType="1"/>
          </p:cNvSpPr>
          <p:nvPr/>
        </p:nvSpPr>
        <p:spPr bwMode="auto">
          <a:xfrm flipV="1">
            <a:off x="4714875" y="28194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5" name="Line 27"/>
          <p:cNvSpPr>
            <a:spLocks noChangeShapeType="1"/>
          </p:cNvSpPr>
          <p:nvPr/>
        </p:nvSpPr>
        <p:spPr bwMode="auto">
          <a:xfrm flipV="1">
            <a:off x="4343400" y="3124200"/>
            <a:ext cx="2971800" cy="2286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6" name="Line 28"/>
          <p:cNvSpPr>
            <a:spLocks noChangeShapeType="1"/>
          </p:cNvSpPr>
          <p:nvPr/>
        </p:nvSpPr>
        <p:spPr bwMode="auto">
          <a:xfrm flipV="1">
            <a:off x="4876800" y="28956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7" name="Line 29"/>
          <p:cNvSpPr>
            <a:spLocks noChangeShapeType="1"/>
          </p:cNvSpPr>
          <p:nvPr/>
        </p:nvSpPr>
        <p:spPr bwMode="auto">
          <a:xfrm flipV="1">
            <a:off x="4648200" y="28194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9358" name="Line 30"/>
          <p:cNvSpPr>
            <a:spLocks noChangeShapeType="1"/>
          </p:cNvSpPr>
          <p:nvPr/>
        </p:nvSpPr>
        <p:spPr bwMode="auto">
          <a:xfrm flipV="1">
            <a:off x="4495800" y="2971800"/>
            <a:ext cx="2667000" cy="2590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349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9350" grpId="0" animBg="1"/>
      <p:bldP spid="1379354" grpId="0" animBg="1"/>
      <p:bldP spid="1379355" grpId="0" animBg="1"/>
      <p:bldP spid="1379356" grpId="0" animBg="1"/>
      <p:bldP spid="1379357" grpId="0" animBg="1"/>
      <p:bldP spid="137935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Support Vector </a:t>
            </a:r>
            <a:r>
              <a:rPr lang="en-US" dirty="0" smtClean="0"/>
              <a:t>Machines</a:t>
            </a:r>
            <a:endParaRPr lang="en-US" dirty="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229600" cy="5029200"/>
          </a:xfrm>
        </p:spPr>
        <p:txBody>
          <a:bodyPr/>
          <a:lstStyle/>
          <a:p>
            <a:pPr eaLnBrk="1" hangingPunct="1"/>
            <a:r>
              <a:rPr lang="en-US" sz="2000" dirty="0" smtClean="0">
                <a:solidFill>
                  <a:srgbClr val="CC0000"/>
                </a:solidFill>
              </a:rPr>
              <a:t>Maximizing the margin: </a:t>
            </a:r>
            <a:r>
              <a:rPr lang="en-US" sz="2000" dirty="0" smtClean="0"/>
              <a:t>good according to intuition, theory, practice</a:t>
            </a:r>
          </a:p>
          <a:p>
            <a:pPr eaLnBrk="1" hangingPunct="1"/>
            <a:r>
              <a:rPr lang="en-US" sz="2000" dirty="0" smtClean="0"/>
              <a:t>Only </a:t>
            </a:r>
            <a:r>
              <a:rPr lang="en-US" sz="2000" dirty="0" smtClean="0">
                <a:solidFill>
                  <a:srgbClr val="C00000"/>
                </a:solidFill>
              </a:rPr>
              <a:t>support vectors </a:t>
            </a:r>
            <a:r>
              <a:rPr lang="en-US" sz="2000" dirty="0" smtClean="0"/>
              <a:t>matter; other training examples are ignorable </a:t>
            </a:r>
          </a:p>
          <a:p>
            <a:pPr eaLnBrk="1" hangingPunct="1"/>
            <a:r>
              <a:rPr lang="en-US" sz="2000" dirty="0" smtClean="0"/>
              <a:t>Support vector machines (SVMs) find the separator with max </a:t>
            </a:r>
            <a:r>
              <a:rPr lang="en-US" sz="2000" dirty="0" smtClean="0"/>
              <a:t>margin</a:t>
            </a:r>
          </a:p>
          <a:p>
            <a:pPr lvl="1"/>
            <a:r>
              <a:rPr lang="en-US" sz="1600" dirty="0" smtClean="0"/>
              <a:t>Turns out that this is equivalent to minimizing the magnitudes of the weight vectors (!!)</a:t>
            </a:r>
            <a:endParaRPr lang="en-US" sz="1600" dirty="0" smtClean="0"/>
          </a:p>
          <a:p>
            <a:pPr eaLnBrk="1" hangingPunct="1"/>
            <a:r>
              <a:rPr lang="en-US" sz="2000" dirty="0" smtClean="0"/>
              <a:t>Basically, SVMs are MIRA where you optimize over all examples at once</a:t>
            </a: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V="1">
            <a:off x="1463675" y="35083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V="1">
            <a:off x="1328737" y="6434138"/>
            <a:ext cx="4081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503487" y="42640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AutoShape 7"/>
          <p:cNvSpPr>
            <a:spLocks noChangeArrowheads="1"/>
          </p:cNvSpPr>
          <p:nvPr/>
        </p:nvSpPr>
        <p:spPr bwMode="auto">
          <a:xfrm>
            <a:off x="1928812" y="4621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/>
          <p:cNvSpPr>
            <a:spLocks noChangeArrowheads="1"/>
          </p:cNvSpPr>
          <p:nvPr/>
        </p:nvSpPr>
        <p:spPr bwMode="auto">
          <a:xfrm>
            <a:off x="2081212" y="51673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AutoShape 9"/>
          <p:cNvSpPr>
            <a:spLocks noChangeArrowheads="1"/>
          </p:cNvSpPr>
          <p:nvPr/>
        </p:nvSpPr>
        <p:spPr bwMode="auto">
          <a:xfrm>
            <a:off x="1700212" y="56245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AutoShape 10"/>
          <p:cNvSpPr>
            <a:spLocks noChangeArrowheads="1"/>
          </p:cNvSpPr>
          <p:nvPr/>
        </p:nvSpPr>
        <p:spPr bwMode="auto">
          <a:xfrm>
            <a:off x="2233612" y="40243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AutoShape 11"/>
          <p:cNvSpPr>
            <a:spLocks noChangeArrowheads="1"/>
          </p:cNvSpPr>
          <p:nvPr/>
        </p:nvSpPr>
        <p:spPr bwMode="auto">
          <a:xfrm>
            <a:off x="1700212" y="49387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1852612" y="5091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AutoShape 13"/>
          <p:cNvSpPr>
            <a:spLocks noChangeArrowheads="1"/>
          </p:cNvSpPr>
          <p:nvPr/>
        </p:nvSpPr>
        <p:spPr bwMode="auto">
          <a:xfrm>
            <a:off x="2614612" y="4710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AutoShape 14"/>
          <p:cNvSpPr>
            <a:spLocks noChangeArrowheads="1"/>
          </p:cNvSpPr>
          <p:nvPr/>
        </p:nvSpPr>
        <p:spPr bwMode="auto">
          <a:xfrm>
            <a:off x="3516312" y="46974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AutoShape 15"/>
          <p:cNvSpPr>
            <a:spLocks noChangeArrowheads="1"/>
          </p:cNvSpPr>
          <p:nvPr/>
        </p:nvSpPr>
        <p:spPr bwMode="auto">
          <a:xfrm>
            <a:off x="3148012" y="56245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AutoShape 16"/>
          <p:cNvSpPr>
            <a:spLocks noChangeArrowheads="1"/>
          </p:cNvSpPr>
          <p:nvPr/>
        </p:nvSpPr>
        <p:spPr bwMode="auto">
          <a:xfrm>
            <a:off x="4138612" y="56245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5" name="AutoShape 17"/>
          <p:cNvSpPr>
            <a:spLocks noChangeArrowheads="1"/>
          </p:cNvSpPr>
          <p:nvPr/>
        </p:nvSpPr>
        <p:spPr bwMode="auto">
          <a:xfrm>
            <a:off x="2830512" y="61452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AutoShape 18"/>
          <p:cNvSpPr>
            <a:spLocks noChangeArrowheads="1"/>
          </p:cNvSpPr>
          <p:nvPr/>
        </p:nvSpPr>
        <p:spPr bwMode="auto">
          <a:xfrm>
            <a:off x="3452812" y="50149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AutoShape 19"/>
          <p:cNvSpPr>
            <a:spLocks noChangeArrowheads="1"/>
          </p:cNvSpPr>
          <p:nvPr/>
        </p:nvSpPr>
        <p:spPr bwMode="auto">
          <a:xfrm>
            <a:off x="2884487" y="55086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AutoShape 20"/>
          <p:cNvSpPr>
            <a:spLocks noChangeArrowheads="1"/>
          </p:cNvSpPr>
          <p:nvPr/>
        </p:nvSpPr>
        <p:spPr bwMode="auto">
          <a:xfrm>
            <a:off x="3529012" y="58531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AutoShape 21"/>
          <p:cNvSpPr>
            <a:spLocks noChangeArrowheads="1"/>
          </p:cNvSpPr>
          <p:nvPr/>
        </p:nvSpPr>
        <p:spPr bwMode="auto">
          <a:xfrm>
            <a:off x="4214812" y="49387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AutoShape 22"/>
          <p:cNvSpPr>
            <a:spLocks noChangeArrowheads="1"/>
          </p:cNvSpPr>
          <p:nvPr/>
        </p:nvSpPr>
        <p:spPr bwMode="auto">
          <a:xfrm>
            <a:off x="2700337" y="34258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AutoShape 23"/>
          <p:cNvSpPr>
            <a:spLocks noChangeArrowheads="1"/>
          </p:cNvSpPr>
          <p:nvPr/>
        </p:nvSpPr>
        <p:spPr bwMode="auto">
          <a:xfrm>
            <a:off x="3309937" y="35020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2" name="AutoShape 24"/>
          <p:cNvSpPr>
            <a:spLocks noChangeArrowheads="1"/>
          </p:cNvSpPr>
          <p:nvPr/>
        </p:nvSpPr>
        <p:spPr bwMode="auto">
          <a:xfrm>
            <a:off x="4376737" y="42640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 flipV="1">
            <a:off x="1928812" y="3425825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4" name="Line 26"/>
          <p:cNvSpPr>
            <a:spLocks noChangeShapeType="1"/>
          </p:cNvSpPr>
          <p:nvPr/>
        </p:nvSpPr>
        <p:spPr bwMode="auto">
          <a:xfrm flipH="1" flipV="1">
            <a:off x="3263900" y="4530725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Oval 27"/>
          <p:cNvSpPr>
            <a:spLocks noChangeArrowheads="1"/>
          </p:cNvSpPr>
          <p:nvPr/>
        </p:nvSpPr>
        <p:spPr bwMode="auto">
          <a:xfrm>
            <a:off x="2540000" y="4645025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6" name="Oval 28"/>
          <p:cNvSpPr>
            <a:spLocks noChangeArrowheads="1"/>
          </p:cNvSpPr>
          <p:nvPr/>
        </p:nvSpPr>
        <p:spPr bwMode="auto">
          <a:xfrm>
            <a:off x="2813050" y="5440363"/>
            <a:ext cx="228600" cy="219075"/>
          </a:xfrm>
          <a:prstGeom prst="ellipse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Oval 29"/>
          <p:cNvSpPr>
            <a:spLocks noChangeArrowheads="1"/>
          </p:cNvSpPr>
          <p:nvPr/>
        </p:nvSpPr>
        <p:spPr bwMode="auto">
          <a:xfrm>
            <a:off x="3446462" y="4627563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Line 30"/>
          <p:cNvSpPr>
            <a:spLocks noChangeShapeType="1"/>
          </p:cNvSpPr>
          <p:nvPr/>
        </p:nvSpPr>
        <p:spPr bwMode="auto">
          <a:xfrm flipH="1" flipV="1">
            <a:off x="2640012" y="5345113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1"/>
          <p:cNvSpPr>
            <a:spLocks noChangeShapeType="1"/>
          </p:cNvSpPr>
          <p:nvPr/>
        </p:nvSpPr>
        <p:spPr bwMode="auto">
          <a:xfrm flipH="1" flipV="1">
            <a:off x="2692400" y="4783138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2"/>
          <p:cNvSpPr>
            <a:spLocks noChangeShapeType="1"/>
          </p:cNvSpPr>
          <p:nvPr/>
        </p:nvSpPr>
        <p:spPr bwMode="auto">
          <a:xfrm flipV="1">
            <a:off x="2366962" y="3606800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3"/>
          <p:cNvSpPr>
            <a:spLocks noChangeShapeType="1"/>
          </p:cNvSpPr>
          <p:nvPr/>
        </p:nvSpPr>
        <p:spPr bwMode="auto">
          <a:xfrm flipV="1">
            <a:off x="1719262" y="3244850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589712" y="5344480"/>
            <a:ext cx="4611688" cy="136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89712" y="3499033"/>
            <a:ext cx="4611688" cy="1326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808" name="TextBox 43"/>
          <p:cNvSpPr txBox="1">
            <a:spLocks noChangeArrowheads="1"/>
          </p:cNvSpPr>
          <p:nvPr/>
        </p:nvSpPr>
        <p:spPr bwMode="auto">
          <a:xfrm>
            <a:off x="6497637" y="3144203"/>
            <a:ext cx="3765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MIRA, repeat until satisfied:</a:t>
            </a:r>
            <a:endParaRPr lang="en-US" dirty="0"/>
          </a:p>
        </p:txBody>
      </p:sp>
      <p:sp>
        <p:nvSpPr>
          <p:cNvPr id="32809" name="TextBox 44"/>
          <p:cNvSpPr txBox="1">
            <a:spLocks noChangeArrowheads="1"/>
          </p:cNvSpPr>
          <p:nvPr/>
        </p:nvSpPr>
        <p:spPr bwMode="auto">
          <a:xfrm>
            <a:off x="6497637" y="4950780"/>
            <a:ext cx="38084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mtClean="0"/>
              <a:t>SVM, find the W such that: </a:t>
            </a:r>
            <a:r>
              <a:rPr lang="en-US" dirty="0" smtClean="0"/>
              <a:t>(via 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)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304756" y="3550466"/>
            <a:ext cx="5181600" cy="1114562"/>
            <a:chOff x="6710016" y="1471116"/>
            <a:chExt cx="5181600" cy="11354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462838" y="1471116"/>
                  <a:ext cx="3962400" cy="681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0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 i="0" smtClean="0">
                                    <a:latin typeface="Cambria Math" charset="0"/>
                                  </a:rPr>
                                  <m:t>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1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>
                                            <a:latin typeface="Cambria Math" charset="0"/>
                                          </a:rPr>
                                          <m:t>𝐖</m:t>
                                        </m:r>
                                      </m:e>
                                      <m:sup>
                                        <m:r>
                                          <a:rPr lang="en-US" sz="2000" b="1">
                                            <a:latin typeface="Cambria Math" charset="0"/>
                                          </a:rPr>
                                          <m:t>𝐧𝐞𝐰</m:t>
                                        </m:r>
                                      </m:sup>
                                    </m:sSup>
                                    <m:r>
                                      <a:rPr lang="en-US" sz="2000" b="1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>
                                            <a:latin typeface="Cambria Math" charset="0"/>
                                          </a:rPr>
                                          <m:t>𝐖</m:t>
                                        </m:r>
                                      </m:e>
                                      <m:sup>
                                        <m:r>
                                          <a:rPr lang="en-US" sz="2000" b="1">
                                            <a:latin typeface="Cambria Math" charset="0"/>
                                          </a:rPr>
                                          <m:t>𝐨𝐥𝐝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2838" y="1471116"/>
                  <a:ext cx="3962400" cy="68104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710016" y="2153097"/>
                  <a:ext cx="5181600" cy="453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.    </m:t>
                        </m:r>
                        <m:sSubSup>
                          <m:sSub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1">
                                <a:latin typeface="Cambria Math" charset="0"/>
                              </a:rPr>
                              <m:t>𝐰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1" i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  <m:sup>
                                <m:r>
                                  <a:rPr lang="en-US" sz="2000" b="1" i="0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000" b="1">
                                <a:latin typeface="Cambria Math" charset="0"/>
                              </a:rPr>
                              <m:t>𝐧𝐞𝐰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000" b="0" i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1" i="1" smtClean="0">
                            <a:latin typeface="Cambria Math" charset="0"/>
                          </a:rPr>
                          <m:t>≥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1">
                                <a:latin typeface="Cambria Math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en-US" sz="2000" b="1" i="0" smtClean="0">
                                <a:latin typeface="Cambria Math" charset="0"/>
                              </a:rPr>
                              <m:t>𝐧𝐞𝐰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</m:oMath>
                    </m:oMathPara>
                  </a14:m>
                  <a:endParaRPr lang="en-US" sz="20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16" y="2153097"/>
                  <a:ext cx="5181600" cy="4534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87671" b="-1041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6574312" y="5434967"/>
            <a:ext cx="4434091" cy="1097698"/>
            <a:chOff x="5259184" y="4981248"/>
            <a:chExt cx="5181600" cy="10976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6012006" y="4981248"/>
                  <a:ext cx="3962399" cy="66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0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 i="0" smtClean="0">
                                    <a:latin typeface="Cambria Math" charset="0"/>
                                  </a:rPr>
                                  <m:t>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latin typeface="Cambria Math" charset="0"/>
                                      </a:rPr>
                                      <m:t>𝑾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006" y="4981248"/>
                  <a:ext cx="3962399" cy="6685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5259184" y="5650687"/>
                  <a:ext cx="5181600" cy="428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.   ∀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20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000" b="0" i="0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1" smtClean="0">
                            <a:latin typeface="Cambria Math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charset="0"/>
                              </a:rPr>
                              <m:t>𝒚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</m:oMath>
                    </m:oMathPara>
                  </a14:m>
                  <a:endParaRPr lang="en-US" sz="20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9184" y="5650687"/>
                  <a:ext cx="5181600" cy="42825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141" b="-1098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Classification: 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Naïve Bayes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Builds a model training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Gives prediction probabilities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Strong assumptions about feature independence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One pass through data (counting)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Perceptrons / MIRA: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Makes less assumptions about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Mistake-driven learning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Multiple passes through data (prediction)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Often more accurate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Note to Future Prospective 189 Students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1555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We took it very easy on the linear algebra today!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If you plan on taking 189, make sure you’re feeling solid on linear algebra.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Refresh your math 54 (or equivalent knowledge). 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Not a bad idea to take Math 110 </a:t>
            </a:r>
            <a:r>
              <a:rPr lang="en-US" sz="2400" dirty="0" smtClean="0"/>
              <a:t>first, but not totally necessary.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6589712" y="5091113"/>
            <a:ext cx="4611688" cy="136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87838" y="5091113"/>
            <a:ext cx="4611688" cy="1326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TextBox 43"/>
          <p:cNvSpPr txBox="1">
            <a:spLocks noChangeArrowheads="1"/>
          </p:cNvSpPr>
          <p:nvPr/>
        </p:nvSpPr>
        <p:spPr bwMode="auto">
          <a:xfrm>
            <a:off x="995763" y="4736283"/>
            <a:ext cx="3765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MIRA, repeat until satisfied:</a:t>
            </a:r>
            <a:endParaRPr lang="en-US" dirty="0"/>
          </a:p>
        </p:txBody>
      </p:sp>
      <p:sp>
        <p:nvSpPr>
          <p:cNvPr id="25" name="TextBox 44"/>
          <p:cNvSpPr txBox="1">
            <a:spLocks noChangeArrowheads="1"/>
          </p:cNvSpPr>
          <p:nvPr/>
        </p:nvSpPr>
        <p:spPr bwMode="auto">
          <a:xfrm>
            <a:off x="6497637" y="4697413"/>
            <a:ext cx="38084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SVM, find the W such that: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802882" y="5142546"/>
            <a:ext cx="5181600" cy="1114562"/>
            <a:chOff x="6710016" y="1471116"/>
            <a:chExt cx="5181600" cy="11354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7462838" y="1471116"/>
                  <a:ext cx="3962400" cy="681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0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 i="0" smtClean="0">
                                    <a:latin typeface="Cambria Math" charset="0"/>
                                  </a:rPr>
                                  <m:t>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1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>
                                            <a:latin typeface="Cambria Math" charset="0"/>
                                          </a:rPr>
                                          <m:t>𝐖</m:t>
                                        </m:r>
                                      </m:e>
                                      <m:sup>
                                        <m:r>
                                          <a:rPr lang="en-US" sz="2000" b="1">
                                            <a:latin typeface="Cambria Math" charset="0"/>
                                          </a:rPr>
                                          <m:t>𝐧𝐞𝐰</m:t>
                                        </m:r>
                                      </m:sup>
                                    </m:sSup>
                                    <m:r>
                                      <a:rPr lang="en-US" sz="2000" b="1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>
                                            <a:latin typeface="Cambria Math" charset="0"/>
                                          </a:rPr>
                                          <m:t>𝐖</m:t>
                                        </m:r>
                                      </m:e>
                                      <m:sup>
                                        <m:r>
                                          <a:rPr lang="en-US" sz="2000" b="1">
                                            <a:latin typeface="Cambria Math" charset="0"/>
                                          </a:rPr>
                                          <m:t>𝐨𝐥𝐝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2838" y="1471116"/>
                  <a:ext cx="3962400" cy="68104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710016" y="2153097"/>
                  <a:ext cx="5181600" cy="453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.    </m:t>
                        </m:r>
                        <m:sSubSup>
                          <m:sSub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1">
                                <a:latin typeface="Cambria Math" charset="0"/>
                              </a:rPr>
                              <m:t>𝐰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1" i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  <m:sup>
                                <m:r>
                                  <a:rPr lang="en-US" sz="2000" b="1" i="0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000" b="1">
                                <a:latin typeface="Cambria Math" charset="0"/>
                              </a:rPr>
                              <m:t>𝐧𝐞𝐰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000" b="0" i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1" i="1" smtClean="0">
                            <a:latin typeface="Cambria Math" charset="0"/>
                          </a:rPr>
                          <m:t>≥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1">
                                <a:latin typeface="Cambria Math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en-US" sz="2000" b="1" i="0" smtClean="0">
                                <a:latin typeface="Cambria Math" charset="0"/>
                              </a:rPr>
                              <m:t>𝐧𝐞𝐰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</m:oMath>
                    </m:oMathPara>
                  </a14:m>
                  <a:endParaRPr lang="en-US" sz="20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16" y="2153097"/>
                  <a:ext cx="5181600" cy="45346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7671" b="-1041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6574312" y="5181600"/>
            <a:ext cx="4434091" cy="1097698"/>
            <a:chOff x="5259184" y="4981248"/>
            <a:chExt cx="5181600" cy="10976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6012006" y="4981248"/>
                  <a:ext cx="3962399" cy="66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0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1" i="0" smtClean="0">
                                    <a:latin typeface="Cambria Math" charset="0"/>
                                  </a:rPr>
                                  <m:t>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latin typeface="Cambria Math" charset="0"/>
                                      </a:rPr>
                                      <m:t>𝑾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006" y="4981248"/>
                  <a:ext cx="3962399" cy="6685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259184" y="5650687"/>
                  <a:ext cx="5181600" cy="428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.   ∀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20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000" b="0" i="0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1" smtClean="0">
                            <a:latin typeface="Cambria Math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charset="0"/>
                              </a:rPr>
                              <m:t>𝒚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000" b="1" i="0" smtClean="0">
                            <a:latin typeface="Cambria Math" charset="0"/>
                          </a:rPr>
                          <m:t>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</m:oMath>
                    </m:oMathPara>
                  </a14:m>
                  <a:endParaRPr lang="en-US" sz="20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9184" y="5650687"/>
                  <a:ext cx="5181600" cy="42825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1429" b="-11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88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2126" y="1371600"/>
            <a:ext cx="5340873" cy="4933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Extension: Web Search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6781800" cy="4525962"/>
          </a:xfrm>
        </p:spPr>
        <p:txBody>
          <a:bodyPr/>
          <a:lstStyle/>
          <a:p>
            <a:r>
              <a:rPr lang="en-US" sz="2800" dirty="0" smtClean="0"/>
              <a:t>Information retrieval:</a:t>
            </a:r>
          </a:p>
          <a:p>
            <a:pPr lvl="1"/>
            <a:r>
              <a:rPr lang="en-US" sz="2400" dirty="0" smtClean="0"/>
              <a:t>Given information needs, produce information</a:t>
            </a:r>
          </a:p>
          <a:p>
            <a:pPr lvl="1"/>
            <a:r>
              <a:rPr lang="en-US" sz="2400" dirty="0" smtClean="0"/>
              <a:t>Includes, e.g. web search, question answering, and classic IR</a:t>
            </a:r>
          </a:p>
          <a:p>
            <a:endParaRPr lang="en-US" sz="2800" dirty="0" smtClean="0"/>
          </a:p>
          <a:p>
            <a:r>
              <a:rPr lang="en-US" sz="2800" dirty="0" smtClean="0"/>
              <a:t>Web search: not exactly classification, but rather ranking</a:t>
            </a: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7848600" y="1600200"/>
            <a:ext cx="3505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>
                <a:latin typeface="Calibri"/>
                <a:cs typeface="Calibri"/>
              </a:rPr>
              <a:t>x </a:t>
            </a:r>
            <a:r>
              <a:rPr lang="en-US" sz="2400" dirty="0">
                <a:latin typeface="Calibri"/>
                <a:cs typeface="Calibri"/>
              </a:rPr>
              <a:t>= “Apple Computers”</a:t>
            </a:r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7363" y="4676775"/>
            <a:ext cx="2789237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3" cstate="print"/>
          <a:srcRect b="32500"/>
          <a:stretch>
            <a:fillRect/>
          </a:stretch>
        </p:blipFill>
        <p:spPr bwMode="auto">
          <a:xfrm>
            <a:off x="8077200" y="2514600"/>
            <a:ext cx="2819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14613" y="5105400"/>
            <a:ext cx="7050087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Feature-Based Ranking</a:t>
            </a:r>
          </a:p>
        </p:txBody>
      </p:sp>
      <p:pic>
        <p:nvPicPr>
          <p:cNvPr id="35844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1763" y="2800350"/>
            <a:ext cx="704850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59163" y="2238375"/>
            <a:ext cx="2789237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65" name="Straight Connector 64"/>
          <p:cNvCxnSpPr/>
          <p:nvPr/>
        </p:nvCxnSpPr>
        <p:spPr>
          <a:xfrm>
            <a:off x="1905000" y="4191000"/>
            <a:ext cx="845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7" cstate="print"/>
          <a:srcRect b="32500"/>
          <a:stretch>
            <a:fillRect/>
          </a:stretch>
        </p:blipFill>
        <p:spPr bwMode="auto">
          <a:xfrm>
            <a:off x="3429000" y="4419600"/>
            <a:ext cx="2819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5848" name="TextBox 10"/>
          <p:cNvSpPr txBox="1">
            <a:spLocks noChangeArrowheads="1"/>
          </p:cNvSpPr>
          <p:nvPr/>
        </p:nvSpPr>
        <p:spPr bwMode="auto">
          <a:xfrm>
            <a:off x="2209800" y="1524000"/>
            <a:ext cx="4267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>
                <a:latin typeface="Calibri"/>
                <a:cs typeface="Calibri"/>
              </a:rPr>
              <a:t>x</a:t>
            </a:r>
            <a:r>
              <a:rPr lang="en-US" sz="2400" dirty="0">
                <a:latin typeface="Calibri"/>
                <a:cs typeface="Calibri"/>
              </a:rPr>
              <a:t> = “Apple </a:t>
            </a:r>
            <a:r>
              <a:rPr lang="en-US" sz="2400" dirty="0" smtClean="0">
                <a:latin typeface="Calibri"/>
                <a:cs typeface="Calibri"/>
              </a:rPr>
              <a:t>Computer”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5849" name="TextBox 10"/>
          <p:cNvSpPr txBox="1">
            <a:spLocks noChangeArrowheads="1"/>
          </p:cNvSpPr>
          <p:nvPr/>
        </p:nvSpPr>
        <p:spPr bwMode="auto">
          <a:xfrm>
            <a:off x="3048000" y="2743200"/>
            <a:ext cx="4267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latin typeface="Times New Roman" pitchFamily="18" charset="0"/>
                <a:cs typeface="Times New Roman" pitchFamily="18" charset="0"/>
              </a:rPr>
              <a:t>x,</a:t>
            </a:r>
            <a:endParaRPr lang="en-US" sz="2400"/>
          </a:p>
        </p:txBody>
      </p:sp>
      <p:sp>
        <p:nvSpPr>
          <p:cNvPr id="35850" name="TextBox 10"/>
          <p:cNvSpPr txBox="1">
            <a:spLocks noChangeArrowheads="1"/>
          </p:cNvSpPr>
          <p:nvPr/>
        </p:nvSpPr>
        <p:spPr bwMode="auto">
          <a:xfrm>
            <a:off x="2971800" y="5024438"/>
            <a:ext cx="4267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latin typeface="Times New Roman" pitchFamily="18" charset="0"/>
                <a:cs typeface="Times New Roman" pitchFamily="18" charset="0"/>
              </a:rPr>
              <a:t>x,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Perceptron for Ranking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736600" y="1524000"/>
            <a:ext cx="11379200" cy="4729164"/>
          </a:xfrm>
        </p:spPr>
        <p:txBody>
          <a:bodyPr/>
          <a:lstStyle/>
          <a:p>
            <a:r>
              <a:rPr lang="en-US" sz="2800" dirty="0" smtClean="0"/>
              <a:t>Inputs    </a:t>
            </a:r>
          </a:p>
          <a:p>
            <a:r>
              <a:rPr lang="en-US" sz="2800" dirty="0" smtClean="0"/>
              <a:t>Candidates</a:t>
            </a:r>
          </a:p>
          <a:p>
            <a:r>
              <a:rPr lang="en-US" sz="2800" dirty="0" smtClean="0"/>
              <a:t>Many feature vectors: </a:t>
            </a:r>
          </a:p>
          <a:p>
            <a:r>
              <a:rPr lang="en-US" sz="2800" dirty="0" smtClean="0"/>
              <a:t>One weight vector:</a:t>
            </a:r>
          </a:p>
          <a:p>
            <a:pPr lvl="1"/>
            <a:r>
              <a:rPr lang="en-US" sz="2400" dirty="0" smtClean="0"/>
              <a:t>Prediction: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Update (if wrong):</a:t>
            </a:r>
          </a:p>
        </p:txBody>
      </p:sp>
      <p:pic>
        <p:nvPicPr>
          <p:cNvPr id="36868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78000" y="4267200"/>
            <a:ext cx="38369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Line 7"/>
          <p:cNvSpPr>
            <a:spLocks noChangeShapeType="1"/>
          </p:cNvSpPr>
          <p:nvPr/>
        </p:nvSpPr>
        <p:spPr bwMode="auto">
          <a:xfrm flipH="1" flipV="1">
            <a:off x="8407400" y="3200400"/>
            <a:ext cx="228600" cy="685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8"/>
          <p:cNvSpPr>
            <a:spLocks noChangeShapeType="1"/>
          </p:cNvSpPr>
          <p:nvPr/>
        </p:nvSpPr>
        <p:spPr bwMode="auto">
          <a:xfrm flipV="1">
            <a:off x="8636000" y="3810000"/>
            <a:ext cx="838200" cy="76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9"/>
          <p:cNvSpPr>
            <a:spLocks noChangeShapeType="1"/>
          </p:cNvSpPr>
          <p:nvPr/>
        </p:nvSpPr>
        <p:spPr bwMode="auto">
          <a:xfrm flipH="1">
            <a:off x="8407400" y="3886200"/>
            <a:ext cx="228600" cy="76200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4" name="Picture 3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7950200" y="4724400"/>
            <a:ext cx="1007001" cy="330859"/>
          </a:xfrm>
          <a:prstGeom prst="rect">
            <a:avLst/>
          </a:prstGeom>
          <a:noFill/>
          <a:ln/>
          <a:effectLst/>
        </p:spPr>
      </p:pic>
      <p:sp>
        <p:nvSpPr>
          <p:cNvPr id="36873" name="Line 13"/>
          <p:cNvSpPr>
            <a:spLocks noChangeShapeType="1"/>
          </p:cNvSpPr>
          <p:nvPr/>
        </p:nvSpPr>
        <p:spPr bwMode="auto">
          <a:xfrm flipV="1">
            <a:off x="8636000" y="2438400"/>
            <a:ext cx="381000" cy="1447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flipV="1">
            <a:off x="9017000" y="2362200"/>
            <a:ext cx="838200" cy="152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flipV="1">
            <a:off x="8636000" y="3048000"/>
            <a:ext cx="1447800" cy="8382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55200" y="2362200"/>
            <a:ext cx="228600" cy="6858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6877" name="Picture 3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864600" y="2057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8" name="Picture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149600" y="2209800"/>
            <a:ext cx="22860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9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11400" y="1693984"/>
            <a:ext cx="250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0" name="Picture 2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749800" y="2667000"/>
            <a:ext cx="11636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1" name="Picture 2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368800" y="3276600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2" name="Picture 2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701800" y="5715000"/>
            <a:ext cx="4589463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3" name="Picture 30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9474200" y="3657600"/>
            <a:ext cx="10668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4" name="Picture 32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645400" y="2819400"/>
            <a:ext cx="91598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160000" y="29718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to Do About Errors?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4516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Need more features– words aren’t enough!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Have you emailed the sender before?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Have 1K other people just gotten the same email?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Is the sending information consistent?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Is the email in ALL CAPS?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Do inline URLs point where they say they point?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Does the email address you by (your) name?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Can add these information sources as new variables in the NB model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This lecture: </a:t>
            </a:r>
            <a:r>
              <a:rPr lang="en-US" sz="2400" dirty="0" smtClean="0"/>
              <a:t>A </a:t>
            </a:r>
            <a:r>
              <a:rPr lang="en-US" sz="2400" dirty="0" smtClean="0"/>
              <a:t>new type of </a:t>
            </a:r>
            <a:r>
              <a:rPr lang="en-US" sz="2400" dirty="0" smtClean="0"/>
              <a:t>classifier which is trained by reacting to errors.</a:t>
            </a:r>
            <a:endParaRPr lang="en-US" sz="2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0" y="1371722"/>
            <a:ext cx="3233737" cy="45856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848600" y="1447800"/>
            <a:ext cx="304800" cy="4648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7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Apprenticeship (time permitting)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925" y="1295834"/>
            <a:ext cx="9475788" cy="5180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Pacman</a:t>
            </a:r>
            <a:r>
              <a:rPr lang="en-US" dirty="0" smtClean="0"/>
              <a:t> Apprenticeship!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r>
              <a:rPr lang="en-US" sz="2400" dirty="0" smtClean="0"/>
              <a:t>Examples are states 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Candidates are pairs (</a:t>
            </a:r>
            <a:r>
              <a:rPr lang="en-US" sz="2400" dirty="0" err="1" smtClean="0"/>
              <a:t>s,a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“Correct” actions: those taken by expert</a:t>
            </a:r>
          </a:p>
          <a:p>
            <a:r>
              <a:rPr lang="en-US" sz="2400" dirty="0" smtClean="0"/>
              <a:t>Features defined over (</a:t>
            </a:r>
            <a:r>
              <a:rPr lang="en-US" sz="2400" dirty="0" err="1" smtClean="0"/>
              <a:t>s,a</a:t>
            </a:r>
            <a:r>
              <a:rPr lang="en-US" sz="2400" dirty="0" smtClean="0"/>
              <a:t>) pairs: f(</a:t>
            </a:r>
            <a:r>
              <a:rPr lang="en-US" sz="2400" dirty="0" err="1" smtClean="0"/>
              <a:t>s,a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Score of a q-state (</a:t>
            </a:r>
            <a:r>
              <a:rPr lang="en-US" sz="2400" dirty="0" err="1" smtClean="0"/>
              <a:t>s,a</a:t>
            </a:r>
            <a:r>
              <a:rPr lang="en-US" sz="2400" dirty="0" smtClean="0"/>
              <a:t>) given by: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How is this VERY different from reinforcement learning?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962" y="1828800"/>
            <a:ext cx="44656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35275" y="5486400"/>
            <a:ext cx="1736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Curved Connector 12"/>
          <p:cNvCxnSpPr/>
          <p:nvPr/>
        </p:nvCxnSpPr>
        <p:spPr>
          <a:xfrm flipH="1">
            <a:off x="9144000" y="2514600"/>
            <a:ext cx="838200" cy="1295400"/>
          </a:xfrm>
          <a:prstGeom prst="curvedConnector4">
            <a:avLst>
              <a:gd name="adj1" fmla="val -27273"/>
              <a:gd name="adj2" fmla="val 65558"/>
            </a:avLst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601200" y="3352800"/>
            <a:ext cx="1143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“correct” action a*</a:t>
            </a:r>
          </a:p>
        </p:txBody>
      </p: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58200" y="4876800"/>
            <a:ext cx="1944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 rot="-5400000">
            <a:off x="8763000" y="1676400"/>
            <a:ext cx="1066800" cy="1066800"/>
            <a:chOff x="6400800" y="1676400"/>
            <a:chExt cx="838200" cy="838200"/>
          </a:xfrm>
        </p:grpSpPr>
        <p:sp>
          <p:nvSpPr>
            <p:cNvPr id="27" name="Oval 26"/>
            <p:cNvSpPr/>
            <p:nvPr/>
          </p:nvSpPr>
          <p:spPr>
            <a:xfrm>
              <a:off x="6400800" y="1676400"/>
              <a:ext cx="838200" cy="838200"/>
            </a:xfrm>
            <a:prstGeom prst="ellipse">
              <a:avLst/>
            </a:prstGeom>
            <a:solidFill>
              <a:srgbClr val="EEE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6629059" y="2056833"/>
              <a:ext cx="381680" cy="45776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 rot="-5400000">
            <a:off x="8763000" y="4038600"/>
            <a:ext cx="533400" cy="533400"/>
            <a:chOff x="6400800" y="1676400"/>
            <a:chExt cx="838200" cy="838200"/>
          </a:xfrm>
        </p:grpSpPr>
        <p:sp>
          <p:nvSpPr>
            <p:cNvPr id="31" name="Oval 30"/>
            <p:cNvSpPr/>
            <p:nvPr/>
          </p:nvSpPr>
          <p:spPr>
            <a:xfrm>
              <a:off x="6400800" y="1676400"/>
              <a:ext cx="838200" cy="838200"/>
            </a:xfrm>
            <a:prstGeom prst="ellipse">
              <a:avLst/>
            </a:prstGeom>
            <a:solidFill>
              <a:srgbClr val="EEE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6630307" y="2058081"/>
              <a:ext cx="379186" cy="4565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03991" y="6476826"/>
            <a:ext cx="3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Apprentice (L22D1,2,3)]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Apprentice</a:t>
            </a:r>
            <a:endParaRPr lang="en-US" dirty="0"/>
          </a:p>
        </p:txBody>
      </p:sp>
      <p:pic>
        <p:nvPicPr>
          <p:cNvPr id="4" name="Pacman Apprenti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1680" y="1219200"/>
            <a:ext cx="816864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 Kernels and Clustering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438400"/>
            <a:ext cx="4124036" cy="4113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Brief Vector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400" dirty="0" smtClean="0"/>
                  <a:t>Suppose we have vectors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𝐚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〈4, 2〉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𝐛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〈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〉</m:t>
                    </m:r>
                  </m:oMath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What will </a:t>
                </a:r>
                <a:r>
                  <a:rPr lang="en-US" sz="2000" b="1" dirty="0" smtClean="0"/>
                  <a:t>c</a:t>
                </a:r>
                <a:r>
                  <a:rPr lang="en-US" sz="2000" dirty="0" smtClean="0"/>
                  <a:t> = </a:t>
                </a:r>
                <a:r>
                  <a:rPr lang="en-US" sz="2000" b="1" dirty="0" smtClean="0"/>
                  <a:t>a</a:t>
                </a:r>
                <a:r>
                  <a:rPr lang="en-US" sz="2000" dirty="0" smtClean="0"/>
                  <a:t> + </a:t>
                </a:r>
                <a:r>
                  <a:rPr lang="en-US" sz="2000" b="1" dirty="0" smtClean="0"/>
                  <a:t>b</a:t>
                </a:r>
                <a:r>
                  <a:rPr lang="en-US" sz="2000" dirty="0" smtClean="0"/>
                  <a:t> look like?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What will </a:t>
                </a:r>
                <a:r>
                  <a:rPr lang="en-US" sz="2000" b="1" dirty="0" smtClean="0"/>
                  <a:t>d</a:t>
                </a:r>
                <a:r>
                  <a:rPr lang="en-US" sz="2000" dirty="0" smtClean="0"/>
                  <a:t> = </a:t>
                </a:r>
                <a:r>
                  <a:rPr lang="en-US" sz="2000" b="1" dirty="0" smtClean="0"/>
                  <a:t>a</a:t>
                </a:r>
                <a:r>
                  <a:rPr lang="en-US" sz="2000" dirty="0" smtClean="0"/>
                  <a:t> – </a:t>
                </a:r>
                <a:r>
                  <a:rPr lang="en-US" sz="2000" b="1" dirty="0" smtClean="0"/>
                  <a:t>b</a:t>
                </a:r>
                <a:r>
                  <a:rPr lang="en-US" sz="2000" dirty="0" smtClean="0"/>
                  <a:t> look like?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  <a:blipFill rotWithShape="0">
                <a:blip r:embed="rId3"/>
                <a:stretch>
                  <a:fillRect l="-774" t="-2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17"/>
          <p:cNvSpPr>
            <a:spLocks noChangeShapeType="1"/>
          </p:cNvSpPr>
          <p:nvPr/>
        </p:nvSpPr>
        <p:spPr bwMode="auto">
          <a:xfrm flipV="1">
            <a:off x="9494982" y="3485633"/>
            <a:ext cx="334818" cy="98953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91518" y="3200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5600" y="5402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9529618" y="3810000"/>
            <a:ext cx="1366982" cy="68531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516754" y="38978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864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438400"/>
            <a:ext cx="4124036" cy="4113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Brief Vector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400" dirty="0" smtClean="0"/>
                  <a:t>Suppose we have vectors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𝐚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〈4, 2〉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𝐛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〈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〉</m:t>
                    </m:r>
                  </m:oMath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What will </a:t>
                </a:r>
                <a:r>
                  <a:rPr lang="en-US" sz="2000" b="1" dirty="0" smtClean="0"/>
                  <a:t>c</a:t>
                </a:r>
                <a:r>
                  <a:rPr lang="en-US" sz="2000" dirty="0" smtClean="0"/>
                  <a:t> = </a:t>
                </a:r>
                <a:r>
                  <a:rPr lang="en-US" sz="2000" b="1" dirty="0" smtClean="0"/>
                  <a:t>a</a:t>
                </a:r>
                <a:r>
                  <a:rPr lang="en-US" sz="2000" dirty="0" smtClean="0"/>
                  <a:t> + </a:t>
                </a:r>
                <a:r>
                  <a:rPr lang="en-US" sz="2000" b="1" dirty="0" smtClean="0"/>
                  <a:t>b</a:t>
                </a:r>
                <a:r>
                  <a:rPr lang="en-US" sz="2000" dirty="0" smtClean="0"/>
                  <a:t> look like?</a:t>
                </a:r>
              </a:p>
              <a:p>
                <a:pPr lvl="2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charset="0"/>
                      </a:rPr>
                      <m:t>𝐜</m:t>
                    </m:r>
                    <m:r>
                      <a:rPr lang="en-US" sz="1600">
                        <a:latin typeface="Cambria Math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</a:rPr>
                      <m:t>〈</m:t>
                    </m:r>
                    <m:r>
                      <a:rPr lang="en-US" sz="1600" b="0" i="1" smtClean="0">
                        <a:latin typeface="Cambria Math" charset="0"/>
                      </a:rPr>
                      <m:t>5,</m:t>
                    </m:r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b="0" i="1" smtClean="0">
                        <a:latin typeface="Cambria Math" charset="0"/>
                      </a:rPr>
                      <m:t>5〉</m:t>
                    </m:r>
                  </m:oMath>
                </a14:m>
                <a:endParaRPr lang="en-US" sz="1600" dirty="0" smtClean="0"/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What will </a:t>
                </a:r>
                <a:r>
                  <a:rPr lang="en-US" sz="2000" b="1" dirty="0" smtClean="0"/>
                  <a:t>d</a:t>
                </a:r>
                <a:r>
                  <a:rPr lang="en-US" sz="2000" dirty="0" smtClean="0"/>
                  <a:t> = </a:t>
                </a:r>
                <a:r>
                  <a:rPr lang="en-US" sz="2000" b="1" dirty="0" smtClean="0"/>
                  <a:t>a</a:t>
                </a:r>
                <a:r>
                  <a:rPr lang="en-US" sz="2000" dirty="0" smtClean="0"/>
                  <a:t> – </a:t>
                </a:r>
                <a:r>
                  <a:rPr lang="en-US" sz="2000" b="1" dirty="0" smtClean="0"/>
                  <a:t>b</a:t>
                </a:r>
                <a:r>
                  <a:rPr lang="en-US" sz="2000" dirty="0" smtClean="0"/>
                  <a:t> look like?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  <a:blipFill rotWithShape="0">
                <a:blip r:embed="rId3"/>
                <a:stretch>
                  <a:fillRect l="-774" t="-2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17"/>
          <p:cNvSpPr>
            <a:spLocks noChangeShapeType="1"/>
          </p:cNvSpPr>
          <p:nvPr/>
        </p:nvSpPr>
        <p:spPr bwMode="auto">
          <a:xfrm flipV="1">
            <a:off x="10861414" y="2819400"/>
            <a:ext cx="334818" cy="99881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flipV="1">
            <a:off x="9507596" y="2819400"/>
            <a:ext cx="1688636" cy="1675914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918622" y="350145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5600" y="5402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9529618" y="3810000"/>
            <a:ext cx="1366982" cy="68531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553228" y="378954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C00CC"/>
                </a:solidFill>
              </a:rPr>
              <a:t>c</a:t>
            </a:r>
            <a:endParaRPr lang="en-US" b="1" dirty="0">
              <a:solidFill>
                <a:srgbClr val="CC00C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6754" y="38978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1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438400"/>
            <a:ext cx="4124036" cy="4113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Brief Vector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400" dirty="0" smtClean="0"/>
                  <a:t>Suppose we have vectors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𝐚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〈4, 2〉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𝐛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〈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〉</m:t>
                    </m:r>
                  </m:oMath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What will </a:t>
                </a:r>
                <a:r>
                  <a:rPr lang="en-US" sz="2000" b="1" dirty="0" smtClean="0"/>
                  <a:t>c</a:t>
                </a:r>
                <a:r>
                  <a:rPr lang="en-US" sz="2000" dirty="0" smtClean="0"/>
                  <a:t> = </a:t>
                </a:r>
                <a:r>
                  <a:rPr lang="en-US" sz="2000" b="1" dirty="0" smtClean="0"/>
                  <a:t>a</a:t>
                </a:r>
                <a:r>
                  <a:rPr lang="en-US" sz="2000" dirty="0" smtClean="0"/>
                  <a:t> + </a:t>
                </a:r>
                <a:r>
                  <a:rPr lang="en-US" sz="2000" b="1" dirty="0" smtClean="0"/>
                  <a:t>b</a:t>
                </a:r>
                <a:r>
                  <a:rPr lang="en-US" sz="2000" dirty="0" smtClean="0"/>
                  <a:t> look like?</a:t>
                </a:r>
              </a:p>
              <a:p>
                <a:pPr lvl="2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charset="0"/>
                      </a:rPr>
                      <m:t>𝐜</m:t>
                    </m:r>
                    <m:r>
                      <a:rPr lang="en-US" sz="1600">
                        <a:latin typeface="Cambria Math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</a:rPr>
                      <m:t>〈5, 5〉</m:t>
                    </m:r>
                  </m:oMath>
                </a14:m>
                <a:endParaRPr lang="en-US" sz="2000" dirty="0" smtClean="0"/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What will </a:t>
                </a:r>
                <a:r>
                  <a:rPr lang="en-US" sz="2000" b="1" dirty="0" smtClean="0"/>
                  <a:t>d</a:t>
                </a:r>
                <a:r>
                  <a:rPr lang="en-US" sz="2000" dirty="0" smtClean="0"/>
                  <a:t> = </a:t>
                </a:r>
                <a:r>
                  <a:rPr lang="en-US" sz="2000" b="1" dirty="0" smtClean="0"/>
                  <a:t>a</a:t>
                </a:r>
                <a:r>
                  <a:rPr lang="en-US" sz="2000" dirty="0" smtClean="0"/>
                  <a:t> – </a:t>
                </a:r>
                <a:r>
                  <a:rPr lang="en-US" sz="2000" b="1" dirty="0" smtClean="0"/>
                  <a:t>b</a:t>
                </a:r>
                <a:r>
                  <a:rPr lang="en-US" sz="2000" dirty="0" smtClean="0"/>
                  <a:t> look like?</a:t>
                </a:r>
              </a:p>
              <a:p>
                <a:pPr lvl="2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charset="0"/>
                      </a:rPr>
                      <m:t>𝐝</m:t>
                    </m:r>
                    <m:r>
                      <a:rPr lang="en-US" sz="1600">
                        <a:latin typeface="Cambria Math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</a:rPr>
                      <m:t>〈</m:t>
                    </m:r>
                    <m:r>
                      <a:rPr lang="en-US" sz="1600" b="0" i="1" smtClean="0">
                        <a:latin typeface="Cambria Math" charset="0"/>
                      </a:rPr>
                      <m:t>3</m:t>
                    </m:r>
                    <m:r>
                      <a:rPr lang="en-US" sz="1600" i="1">
                        <a:latin typeface="Cambria Math" charset="0"/>
                      </a:rPr>
                      <m:t>, </m:t>
                    </m:r>
                    <m:r>
                      <a:rPr lang="en-US" sz="1600" b="0" i="1" smtClean="0">
                        <a:latin typeface="Cambria Math" charset="0"/>
                      </a:rPr>
                      <m:t>−1</m:t>
                    </m:r>
                    <m:r>
                      <a:rPr lang="en-US" sz="1600" i="1">
                        <a:latin typeface="Cambria Math" charset="0"/>
                      </a:rPr>
                      <m:t>〉</m:t>
                    </m:r>
                  </m:oMath>
                </a14:m>
                <a:endParaRPr lang="en-US" sz="1600" dirty="0"/>
              </a:p>
              <a:p>
                <a:pPr lvl="2">
                  <a:lnSpc>
                    <a:spcPct val="8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023600" cy="4729164"/>
              </a:xfrm>
              <a:blipFill rotWithShape="0">
                <a:blip r:embed="rId3"/>
                <a:stretch>
                  <a:fillRect l="-774" t="-2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17"/>
          <p:cNvSpPr>
            <a:spLocks noChangeShapeType="1"/>
          </p:cNvSpPr>
          <p:nvPr/>
        </p:nvSpPr>
        <p:spPr bwMode="auto">
          <a:xfrm flipH="1">
            <a:off x="10543828" y="3870784"/>
            <a:ext cx="352772" cy="980613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507595" y="4495314"/>
            <a:ext cx="1019155" cy="34431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918622" y="410617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9529618" y="3810000"/>
            <a:ext cx="1366982" cy="68531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516754" y="34406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586220" y="469509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0CC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8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POLITIC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57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TECH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59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mistakes} &lt; \frac{k}{\delta^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5"/>
  <p:tag name="PICTUREFILESIZE" val="91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iteration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41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 =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43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 =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4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C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1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tau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"/>
  <p:tag name="PICTUREFILESIZE" val="9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%\usepackage{amsmath}&#10;\usepackage[usenames]{color}&#10;\begin{document}&#10;&#10;\newcommand{\bw}{{\bf w}}&#10;\newcommand{\bx}{{\bf x}}&#10;\newcommand{\bX}{{\bf X}}&#10;\newcommand{\by}{{\bf y}}&#10;\newcommand{\bft}{{\bf f}}&#10;\newcommand{\bc}{{\bf c}}&#10;\newcommand{\bz}{{\bf z}}&#10;\newcommand{\bb}{{\bf b}}&#10;\newcommand{\bA}{{\bf A}}&#10;&#10;%\setcounter{MaxMatrixCols}{12}&#10;\def\myspace{\;}&#10;&#10;$f(\mathit{\phantom{OTHEROTHER}}) = \left[&#10;0.8 \myspace 4 \myspace 2 \myspace 1 \myspace \ldots&#10;\right]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59"/>
  <p:tag name="PICTUREFILESIZE" val="1445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%\usepackage{amsmath}&#10;\usepackage[usenames]{color}&#10;\begin{document}&#10;&#10;\newcommand{\bw}{{\bf w}}&#10;\newcommand{\bx}{{\bf x}}&#10;\newcommand{\bX}{{\bf X}}&#10;\newcommand{\by}{{\bf y}}&#10;\newcommand{\bft}{{\bf f}}&#10;\newcommand{\bc}{{\bf c}}&#10;\newcommand{\bz}{{\bf z}}&#10;\newcommand{\bb}{{\bf b}}&#10;\newcommand{\bA}{{\bf A}}&#10;&#10;%\setcounter{MaxMatrixCols}{12}&#10;\def\myspace{\;}&#10;&#10;$f(\mathit{\phantom{OTHEROTHER}}) = \left[&#10;0.3 \myspace 5 \myspace 0 \myspace 0 \myspace \ldots&#10;\right]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59"/>
  <p:tag name="PICTUREFILESIZE" val="1415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 &amp;= \argmax_y \,\, w \cdot f(x,y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220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,y'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48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x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8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f(x,y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8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w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f(x, y^*) - f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2"/>
  <p:tag name="PICTUREFILESIZE" val="1175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,y^*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6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,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8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w \cdot f(s,a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50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\forall a\neq a^*, \phantom{xxxxxxxx}\\&#10;w \cdot f(a^*) &gt; w \cdot f(a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3"/>
  <p:tag name="PICTUREFILESIZE" val="144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(x)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22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9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_{SPORT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2"/>
  <p:tag name="PICTUREFILESIZE" val="534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54714</TotalTime>
  <Words>3073</Words>
  <Application>Microsoft Macintosh PowerPoint</Application>
  <PresentationFormat>Widescreen</PresentationFormat>
  <Paragraphs>753</Paragraphs>
  <Slides>63</Slides>
  <Notes>14</Notes>
  <HiddenSlides>5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Calibri</vt:lpstr>
      <vt:lpstr>Cambria Math</vt:lpstr>
      <vt:lpstr>Courier New</vt:lpstr>
      <vt:lpstr>Arial</vt:lpstr>
      <vt:lpstr>Symbol</vt:lpstr>
      <vt:lpstr>Times New Roman</vt:lpstr>
      <vt:lpstr>Wingdings</vt:lpstr>
      <vt:lpstr>dan-berkeley-nlp-v1</vt:lpstr>
      <vt:lpstr>Photo Editor Photo</vt:lpstr>
      <vt:lpstr>Announcements</vt:lpstr>
      <vt:lpstr>CS 188: Artificial Intelligence </vt:lpstr>
      <vt:lpstr>Summary From Last Time</vt:lpstr>
      <vt:lpstr>Features</vt:lpstr>
      <vt:lpstr>Errors, and What to Do</vt:lpstr>
      <vt:lpstr>What to Do About Errors?</vt:lpstr>
      <vt:lpstr>Very Brief Vector Review</vt:lpstr>
      <vt:lpstr>Very Brief Vector Review</vt:lpstr>
      <vt:lpstr>Very Brief Vector Review</vt:lpstr>
      <vt:lpstr>Very Brief Vector Review</vt:lpstr>
      <vt:lpstr>Very Brief Vector Review</vt:lpstr>
      <vt:lpstr>Error-Driven Classification</vt:lpstr>
      <vt:lpstr>Linear Classifiers</vt:lpstr>
      <vt:lpstr>Feature Vectors (from last time)</vt:lpstr>
      <vt:lpstr>Some (Simplified) Biology</vt:lpstr>
      <vt:lpstr>Linear Classifiers</vt:lpstr>
      <vt:lpstr>Decision Rules</vt:lpstr>
      <vt:lpstr>Binary Decision Rule</vt:lpstr>
      <vt:lpstr>Binary Decision Rule: Geometric Interpretation #1</vt:lpstr>
      <vt:lpstr>Bias Trick</vt:lpstr>
      <vt:lpstr>Binary Decision Rule: Geometric Interpretation #2</vt:lpstr>
      <vt:lpstr>Find the Separating Hyperplane (line)</vt:lpstr>
      <vt:lpstr>Binary Decision Rule: Geometric Interpretation #2</vt:lpstr>
      <vt:lpstr>Missing Piece: Learning the Weight Vector</vt:lpstr>
      <vt:lpstr>Weight Updates</vt:lpstr>
      <vt:lpstr>Learning: Binary Perceptron</vt:lpstr>
      <vt:lpstr>Learning: Binary Perceptron</vt:lpstr>
      <vt:lpstr>Examples: Perceptron</vt:lpstr>
      <vt:lpstr>Multiclass Decision Rule</vt:lpstr>
      <vt:lpstr>Geometry Warning!</vt:lpstr>
      <vt:lpstr>Learning: Multiclass Perceptron</vt:lpstr>
      <vt:lpstr>Perceptron Demo</vt:lpstr>
      <vt:lpstr>Demo: Multiclass Perceptron</vt:lpstr>
      <vt:lpstr>Properties of Perceptrons</vt:lpstr>
      <vt:lpstr>Examples: Perceptron</vt:lpstr>
      <vt:lpstr>Improving the Perceptron</vt:lpstr>
      <vt:lpstr>Problems with the Perceptron</vt:lpstr>
      <vt:lpstr>Fixing the Perceptron</vt:lpstr>
      <vt:lpstr>Fixing the Perceptron</vt:lpstr>
      <vt:lpstr>Sanity Check Question</vt:lpstr>
      <vt:lpstr>Sanity Check Question</vt:lpstr>
      <vt:lpstr>Measuring Fixed Mistake</vt:lpstr>
      <vt:lpstr>Measuring Fixed Mistake</vt:lpstr>
      <vt:lpstr>Measuring Change in W</vt:lpstr>
      <vt:lpstr>Measuring Change in W</vt:lpstr>
      <vt:lpstr>MIRA</vt:lpstr>
      <vt:lpstr>Slight Reframing of MIRA</vt:lpstr>
      <vt:lpstr>Minimum Correcting Update</vt:lpstr>
      <vt:lpstr>Minimum Correcting Update</vt:lpstr>
      <vt:lpstr>Maximum Step Size</vt:lpstr>
      <vt:lpstr>Linear Separators</vt:lpstr>
      <vt:lpstr>Support Vector Machines</vt:lpstr>
      <vt:lpstr>Classification: Comparison</vt:lpstr>
      <vt:lpstr>Note to Future Prospective 189 Students</vt:lpstr>
      <vt:lpstr>Contest 2</vt:lpstr>
      <vt:lpstr>Web Search</vt:lpstr>
      <vt:lpstr>Extension: Web Search</vt:lpstr>
      <vt:lpstr>Feature-Based Ranking</vt:lpstr>
      <vt:lpstr>Perceptron for Ranking</vt:lpstr>
      <vt:lpstr>Apprenticeship (time permitting)</vt:lpstr>
      <vt:lpstr>Pacman Apprenticeship!</vt:lpstr>
      <vt:lpstr>Video of Demo Pacman Apprentice</vt:lpstr>
      <vt:lpstr>Next: Kernels and Clustering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JOSH HUG</cp:lastModifiedBy>
  <cp:revision>2988</cp:revision>
  <cp:lastPrinted>2016-11-03T18:49:24Z</cp:lastPrinted>
  <dcterms:created xsi:type="dcterms:W3CDTF">2004-08-27T04:16:05Z</dcterms:created>
  <dcterms:modified xsi:type="dcterms:W3CDTF">2016-11-03T18:51:39Z</dcterms:modified>
</cp:coreProperties>
</file>